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24"/>
  </p:notesMasterIdLst>
  <p:sldIdLst>
    <p:sldId id="256" r:id="rId2"/>
    <p:sldId id="257" r:id="rId3"/>
    <p:sldId id="258" r:id="rId4"/>
    <p:sldId id="271" r:id="rId5"/>
    <p:sldId id="275" r:id="rId6"/>
    <p:sldId id="259" r:id="rId7"/>
    <p:sldId id="260" r:id="rId8"/>
    <p:sldId id="261" r:id="rId9"/>
    <p:sldId id="272" r:id="rId10"/>
    <p:sldId id="274" r:id="rId11"/>
    <p:sldId id="263" r:id="rId12"/>
    <p:sldId id="264" r:id="rId13"/>
    <p:sldId id="262" r:id="rId14"/>
    <p:sldId id="265" r:id="rId15"/>
    <p:sldId id="273" r:id="rId16"/>
    <p:sldId id="266" r:id="rId17"/>
    <p:sldId id="276" r:id="rId18"/>
    <p:sldId id="277" r:id="rId19"/>
    <p:sldId id="278" r:id="rId20"/>
    <p:sldId id="280" r:id="rId21"/>
    <p:sldId id="279" r:id="rId22"/>
    <p:sldId id="269" r:id="rId23"/>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IN"/>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18451B9D-48E7-497A-9F9E-86A1E64C05BE}" type="datetimeFigureOut">
              <a:rPr lang="en-US" smtClean="0"/>
              <a:pPr/>
              <a:t>1/20/2020</a:t>
            </a:fld>
            <a:endParaRPr lang="en-IN"/>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endParaRPr lang="en-IN"/>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IN"/>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ECAACD99-9002-4A52-94F2-A7E834DE5184}" type="slidenum">
              <a:rPr lang="en-IN" smtClean="0"/>
              <a:pPr/>
              <a:t>‹#›</a:t>
            </a:fld>
            <a:endParaRPr lang="en-IN"/>
          </a:p>
        </p:txBody>
      </p:sp>
    </p:spTree>
    <p:extLst>
      <p:ext uri="{BB962C8B-B14F-4D97-AF65-F5344CB8AC3E}">
        <p14:creationId xmlns:p14="http://schemas.microsoft.com/office/powerpoint/2010/main" val="281676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AACD99-9002-4A52-94F2-A7E834DE5184}" type="slidenum">
              <a:rPr lang="en-IN" smtClean="0"/>
              <a:pPr/>
              <a:t>21</a:t>
            </a:fld>
            <a:endParaRPr lang="en-IN"/>
          </a:p>
        </p:txBody>
      </p:sp>
    </p:spTree>
    <p:extLst>
      <p:ext uri="{BB962C8B-B14F-4D97-AF65-F5344CB8AC3E}">
        <p14:creationId xmlns:p14="http://schemas.microsoft.com/office/powerpoint/2010/main" val="241691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CAACD99-9002-4A52-94F2-A7E834DE5184}" type="slidenum">
              <a:rPr lang="en-IN" smtClean="0"/>
              <a:pPr/>
              <a:t>22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pPr/>
              <a:t>1/20/2020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pPr/>
              <a:t>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pPr/>
              <a:t>1/20/2020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pPr/>
              <a:t>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pPr/>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pPr/>
              <a:t>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pPr/>
              <a:t>1/20/2020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pPr/>
              <a:t>1/20/2020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pPr/>
              <a:t>1/20/2020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MSIPCMContentMarking" descr="{&quot;HashCode&quot;:-1770358562,&quot;Placement&quot;:&quot;Footer&quot;}">
            <a:extLst>
              <a:ext uri="{FF2B5EF4-FFF2-40B4-BE49-F238E27FC236}">
                <a16:creationId xmlns="" xmlns:a16="http://schemas.microsoft.com/office/drawing/2014/main" id="{ADFBA9FD-BDBB-4DD3-A412-9AE30A595ECA}"/>
              </a:ext>
            </a:extLst>
          </p:cNvPr>
          <p:cNvSpPr txBox="1"/>
          <p:nvPr userDrawn="1"/>
        </p:nvSpPr>
        <p:spPr>
          <a:xfrm>
            <a:off x="0" y="6664017"/>
            <a:ext cx="1616618" cy="193983"/>
          </a:xfrm>
          <a:prstGeom prst="rect">
            <a:avLst/>
          </a:prstGeom>
          <a:noFill/>
        </p:spPr>
        <p:txBody>
          <a:bodyPr vert="horz" wrap="square" lIns="0" tIns="0" rIns="0" bIns="0" rtlCol="0" anchor="ctr" anchorCtr="1">
            <a:spAutoFit/>
          </a:bodyPr>
          <a:lstStyle/>
          <a:p>
            <a:pPr algn="l">
              <a:spcBef>
                <a:spcPts val="0"/>
              </a:spcBef>
              <a:spcAft>
                <a:spcPts val="0"/>
              </a:spcAft>
            </a:pPr>
            <a:r>
              <a:rPr lang="en-US" sz="600">
                <a:solidFill>
                  <a:srgbClr val="7F7F7F"/>
                </a:solidFill>
                <a:latin typeface="Calibri" panose="020F0502020204030204" pitchFamily="34" charset="0"/>
              </a:rPr>
              <a:t>Dell Customer Communication - Confidential</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aigss2005@gmail.com" TargetMode="External"/><Relationship Id="rId2" Type="http://schemas.openxmlformats.org/officeDocument/2006/relationships/hyperlink" Target="mailto:saigokulasevasamsthe@gmail.com" TargetMode="External"/><Relationship Id="rId1" Type="http://schemas.openxmlformats.org/officeDocument/2006/relationships/slideLayout" Target="../slideLayouts/slideLayout2.xml"/><Relationship Id="rId4" Type="http://schemas.openxmlformats.org/officeDocument/2006/relationships/hyperlink" Target="http://www.sgsstrust.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8C1696-C066-4445-B092-92637C0A0B16}"/>
              </a:ext>
            </a:extLst>
          </p:cNvPr>
          <p:cNvSpPr>
            <a:spLocks noGrp="1"/>
          </p:cNvSpPr>
          <p:nvPr>
            <p:ph type="ctrTitle"/>
          </p:nvPr>
        </p:nvSpPr>
        <p:spPr/>
        <p:txBody>
          <a:bodyPr/>
          <a:lstStyle/>
          <a:p>
            <a:r>
              <a:rPr lang="en-US" dirty="0"/>
              <a:t/>
            </a:r>
            <a:br>
              <a:rPr lang="en-US" dirty="0"/>
            </a:br>
            <a:endParaRPr lang="en-US" dirty="0"/>
          </a:p>
        </p:txBody>
      </p:sp>
      <p:sp>
        <p:nvSpPr>
          <p:cNvPr id="3" name="Subtitle 2">
            <a:extLst>
              <a:ext uri="{FF2B5EF4-FFF2-40B4-BE49-F238E27FC236}">
                <a16:creationId xmlns="" xmlns:a16="http://schemas.microsoft.com/office/drawing/2014/main" id="{BD77D679-FD65-2045-A21E-459A8D9B6D94}"/>
              </a:ext>
            </a:extLst>
          </p:cNvPr>
          <p:cNvSpPr>
            <a:spLocks noGrp="1"/>
          </p:cNvSpPr>
          <p:nvPr>
            <p:ph type="subTitle" idx="1"/>
          </p:nvPr>
        </p:nvSpPr>
        <p:spPr>
          <a:xfrm>
            <a:off x="1562100" y="4286256"/>
            <a:ext cx="9070848" cy="853007"/>
          </a:xfrm>
        </p:spPr>
        <p:txBody>
          <a:bodyPr>
            <a:normAutofit/>
          </a:bodyPr>
          <a:lstStyle/>
          <a:p>
            <a:r>
              <a:rPr lang="en-US" sz="3600" dirty="0">
                <a:latin typeface="Baskerville Old Face" pitchFamily="18" charset="0"/>
              </a:rPr>
              <a:t>SAI GOKULA SEVA SAMSTHE®</a:t>
            </a:r>
          </a:p>
        </p:txBody>
      </p:sp>
      <p:pic>
        <p:nvPicPr>
          <p:cNvPr id="4" name="Picture 2" descr="C:\Users\om\Desktop\Trust file\Logo (Sai Gokula).JPG"/>
          <p:cNvPicPr>
            <a:picLocks noChangeAspect="1" noChangeArrowheads="1"/>
          </p:cNvPicPr>
          <p:nvPr/>
        </p:nvPicPr>
        <p:blipFill>
          <a:blip r:embed="rId2"/>
          <a:srcRect/>
          <a:stretch>
            <a:fillRect/>
          </a:stretch>
        </p:blipFill>
        <p:spPr bwMode="auto">
          <a:xfrm>
            <a:off x="3738546" y="1428736"/>
            <a:ext cx="3857652" cy="2857520"/>
          </a:xfrm>
          <a:prstGeom prst="rect">
            <a:avLst/>
          </a:prstGeom>
          <a:ln>
            <a:noFill/>
          </a:ln>
          <a:effectLst>
            <a:softEdge rad="112500"/>
          </a:effectLst>
        </p:spPr>
      </p:pic>
    </p:spTree>
    <p:extLst>
      <p:ext uri="{BB962C8B-B14F-4D97-AF65-F5344CB8AC3E}">
        <p14:creationId xmlns:p14="http://schemas.microsoft.com/office/powerpoint/2010/main" val="275090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atin typeface="Baskerville Old Face" pitchFamily="18" charset="0"/>
              </a:rPr>
              <a:t>Office Information Cell</a:t>
            </a:r>
            <a:endParaRPr lang="en-IN" dirty="0">
              <a:latin typeface="Baskerville Old Face" pitchFamily="18" charset="0"/>
            </a:endParaRPr>
          </a:p>
        </p:txBody>
      </p:sp>
      <p:sp>
        <p:nvSpPr>
          <p:cNvPr id="3" name="Content Placeholder 2"/>
          <p:cNvSpPr>
            <a:spLocks noGrp="1"/>
          </p:cNvSpPr>
          <p:nvPr>
            <p:ph idx="1"/>
          </p:nvPr>
        </p:nvSpPr>
        <p:spPr/>
        <p:txBody>
          <a:bodyPr>
            <a:normAutofit fontScale="32500" lnSpcReduction="20000"/>
          </a:bodyPr>
          <a:lstStyle/>
          <a:p>
            <a:pPr>
              <a:buNone/>
            </a:pPr>
            <a:r>
              <a:rPr lang="en-US" sz="4000" b="1" dirty="0" err="1">
                <a:latin typeface="Baskerville Old Face" pitchFamily="18" charset="0"/>
              </a:rPr>
              <a:t>Sai</a:t>
            </a:r>
            <a:r>
              <a:rPr lang="en-US" sz="4000" b="1" dirty="0">
                <a:latin typeface="Baskerville Old Face" pitchFamily="18" charset="0"/>
              </a:rPr>
              <a:t> </a:t>
            </a:r>
            <a:r>
              <a:rPr lang="en-US" sz="4000" b="1" dirty="0" err="1">
                <a:latin typeface="Baskerville Old Face" pitchFamily="18" charset="0"/>
              </a:rPr>
              <a:t>Gokula</a:t>
            </a:r>
            <a:r>
              <a:rPr lang="en-US" sz="4000" b="1" dirty="0">
                <a:latin typeface="Baskerville Old Face" pitchFamily="18" charset="0"/>
              </a:rPr>
              <a:t> </a:t>
            </a:r>
            <a:r>
              <a:rPr lang="en-US" sz="4000" b="1" dirty="0" err="1">
                <a:latin typeface="Baskerville Old Face" pitchFamily="18" charset="0"/>
              </a:rPr>
              <a:t>Seva</a:t>
            </a:r>
            <a:r>
              <a:rPr lang="en-US" sz="4000" b="1" dirty="0">
                <a:latin typeface="Baskerville Old Face" pitchFamily="18" charset="0"/>
              </a:rPr>
              <a:t> Samsthe(R)</a:t>
            </a:r>
          </a:p>
          <a:p>
            <a:r>
              <a:rPr lang="en-US" sz="4000" b="1" dirty="0">
                <a:latin typeface="Baskerville Old Face" pitchFamily="18" charset="0"/>
              </a:rPr>
              <a:t>PAN: </a:t>
            </a:r>
            <a:r>
              <a:rPr lang="en-US" sz="4000" dirty="0">
                <a:latin typeface="Baskerville Old Face" pitchFamily="18" charset="0"/>
              </a:rPr>
              <a:t>AAGTS8342D</a:t>
            </a:r>
          </a:p>
          <a:p>
            <a:r>
              <a:rPr lang="en-US" sz="4000" b="1" dirty="0">
                <a:latin typeface="Baskerville Old Face" pitchFamily="18" charset="0"/>
              </a:rPr>
              <a:t>TAN Number: </a:t>
            </a:r>
            <a:r>
              <a:rPr lang="en-US" sz="4000" dirty="0">
                <a:latin typeface="Baskerville Old Face" pitchFamily="18" charset="0"/>
              </a:rPr>
              <a:t>BLRS55529F</a:t>
            </a:r>
            <a:endParaRPr lang="en-US" sz="4000" b="1" dirty="0">
              <a:latin typeface="Baskerville Old Face" pitchFamily="18" charset="0"/>
            </a:endParaRPr>
          </a:p>
          <a:p>
            <a:r>
              <a:rPr lang="en-US" sz="4000" b="1" dirty="0">
                <a:latin typeface="Baskerville Old Face" pitchFamily="18" charset="0"/>
              </a:rPr>
              <a:t>12A</a:t>
            </a:r>
            <a:r>
              <a:rPr lang="en-US" sz="4000" dirty="0">
                <a:latin typeface="Baskerville Old Face" pitchFamily="18" charset="0"/>
              </a:rPr>
              <a:t> : Registration Number – DIT(E)BLR/12A/S-1929/AAGTS8342D/ITO(E)-3/</a:t>
            </a:r>
            <a:r>
              <a:rPr lang="en-US" sz="4000" dirty="0" err="1">
                <a:latin typeface="Baskerville Old Face" pitchFamily="18" charset="0"/>
              </a:rPr>
              <a:t>Vol</a:t>
            </a:r>
            <a:r>
              <a:rPr lang="en-US" sz="4000" dirty="0">
                <a:latin typeface="Baskerville Old Face" pitchFamily="18" charset="0"/>
              </a:rPr>
              <a:t> 2007-2008.</a:t>
            </a:r>
          </a:p>
          <a:p>
            <a:pPr>
              <a:buNone/>
            </a:pPr>
            <a:r>
              <a:rPr lang="en-US" sz="4000" dirty="0">
                <a:latin typeface="Baskerville Old Face" pitchFamily="18" charset="0"/>
              </a:rPr>
              <a:t>    Certificate under section 12A R/w Section 12AA(1)(b)(</a:t>
            </a:r>
            <a:r>
              <a:rPr lang="en-US" sz="4000" dirty="0" err="1">
                <a:latin typeface="Baskerville Old Face" pitchFamily="18" charset="0"/>
              </a:rPr>
              <a:t>i</a:t>
            </a:r>
            <a:r>
              <a:rPr lang="en-US" sz="4000" dirty="0">
                <a:latin typeface="Baskerville Old Face" pitchFamily="18" charset="0"/>
              </a:rPr>
              <a:t>) of the Income Tax Act, 1961.</a:t>
            </a:r>
          </a:p>
          <a:p>
            <a:r>
              <a:rPr lang="en-US" sz="4000" b="1" dirty="0">
                <a:latin typeface="Baskerville Old Face" pitchFamily="18" charset="0"/>
              </a:rPr>
              <a:t>80G </a:t>
            </a:r>
            <a:r>
              <a:rPr lang="en-US" sz="4000" dirty="0">
                <a:latin typeface="Baskerville Old Face" pitchFamily="18" charset="0"/>
              </a:rPr>
              <a:t>: Registration Number – DIT(E)BLR/80G(R)/100/AAGTS8342D/ITO(E)-3/</a:t>
            </a:r>
            <a:r>
              <a:rPr lang="en-US" sz="4000" dirty="0" err="1">
                <a:latin typeface="Baskerville Old Face" pitchFamily="18" charset="0"/>
              </a:rPr>
              <a:t>Vol</a:t>
            </a:r>
            <a:r>
              <a:rPr lang="en-US" sz="4000" dirty="0">
                <a:latin typeface="Baskerville Old Face" pitchFamily="18" charset="0"/>
              </a:rPr>
              <a:t> 2009-2010.</a:t>
            </a:r>
          </a:p>
          <a:p>
            <a:pPr>
              <a:buNone/>
            </a:pPr>
            <a:r>
              <a:rPr lang="en-US" sz="4000" dirty="0">
                <a:latin typeface="Baskerville Old Face" pitchFamily="18" charset="0"/>
              </a:rPr>
              <a:t>    Approval under Section 80G(5)(vi) of the Income Tax Act, 1961.</a:t>
            </a:r>
          </a:p>
          <a:p>
            <a:pPr>
              <a:buFont typeface="Courier New" pitchFamily="49" charset="0"/>
              <a:buChar char="o"/>
            </a:pPr>
            <a:r>
              <a:rPr lang="en-US" sz="4000" b="1" dirty="0">
                <a:latin typeface="Baskerville Old Face" pitchFamily="18" charset="0"/>
              </a:rPr>
              <a:t> 80G</a:t>
            </a:r>
            <a:r>
              <a:rPr lang="en-US" sz="4000" dirty="0">
                <a:latin typeface="Baskerville Old Face" pitchFamily="18" charset="0"/>
              </a:rPr>
              <a:t> : Registration Number – DIT(E/80G(R/48/AADTS8342D/ITO(E)-3/2011-12.</a:t>
            </a:r>
          </a:p>
          <a:p>
            <a:r>
              <a:rPr lang="en-US" sz="4000" b="1" dirty="0">
                <a:latin typeface="Baskerville Old Face" pitchFamily="18" charset="0"/>
              </a:rPr>
              <a:t>FCRA</a:t>
            </a:r>
            <a:r>
              <a:rPr lang="en-US" sz="4000" dirty="0">
                <a:latin typeface="Baskerville Old Face" pitchFamily="18" charset="0"/>
              </a:rPr>
              <a:t>: Registration Number - 094370008. Under economic, education, social regd. under </a:t>
            </a:r>
          </a:p>
          <a:p>
            <a:pPr>
              <a:buNone/>
            </a:pPr>
            <a:r>
              <a:rPr lang="en-US" sz="4000" dirty="0">
                <a:latin typeface="Baskerville Old Face" pitchFamily="18" charset="0"/>
              </a:rPr>
              <a:t>   Ministry of home affairs, Foreigners division.</a:t>
            </a:r>
          </a:p>
          <a:p>
            <a:pPr>
              <a:buFont typeface="Courier New" pitchFamily="49" charset="0"/>
              <a:buChar char="o"/>
            </a:pPr>
            <a:r>
              <a:rPr lang="en-US" sz="4000" b="1" dirty="0" err="1">
                <a:latin typeface="Baskerville Old Face" pitchFamily="18" charset="0"/>
              </a:rPr>
              <a:t>GuideStar</a:t>
            </a:r>
            <a:r>
              <a:rPr lang="en-US" sz="4000" b="1" dirty="0">
                <a:latin typeface="Baskerville Old Face" pitchFamily="18" charset="0"/>
              </a:rPr>
              <a:t> Number (GSN) : </a:t>
            </a:r>
            <a:r>
              <a:rPr lang="en-US" sz="4000" dirty="0">
                <a:latin typeface="Baskerville Old Face" pitchFamily="18" charset="0"/>
              </a:rPr>
              <a:t>10277</a:t>
            </a:r>
          </a:p>
          <a:p>
            <a:pPr>
              <a:buFont typeface="Courier New" pitchFamily="49" charset="0"/>
              <a:buChar char="o"/>
            </a:pPr>
            <a:r>
              <a:rPr lang="en-US" sz="4000" b="1" dirty="0" err="1">
                <a:latin typeface="Baskerville Old Face" pitchFamily="18" charset="0"/>
              </a:rPr>
              <a:t>Darpan</a:t>
            </a:r>
            <a:r>
              <a:rPr lang="en-US" sz="4000" b="1" dirty="0">
                <a:latin typeface="Baskerville Old Face" pitchFamily="18" charset="0"/>
              </a:rPr>
              <a:t> (NITI </a:t>
            </a:r>
            <a:r>
              <a:rPr lang="en-US" sz="4000" b="1" dirty="0" err="1">
                <a:latin typeface="Baskerville Old Face" pitchFamily="18" charset="0"/>
              </a:rPr>
              <a:t>Aayog</a:t>
            </a:r>
            <a:r>
              <a:rPr lang="en-US" sz="4000" b="1" dirty="0">
                <a:latin typeface="Baskerville Old Face" pitchFamily="18" charset="0"/>
              </a:rPr>
              <a:t>, Government of India) ID :</a:t>
            </a:r>
            <a:r>
              <a:rPr lang="en-US" sz="4000" dirty="0">
                <a:latin typeface="Baskerville Old Face" pitchFamily="18" charset="0"/>
              </a:rPr>
              <a:t> KA/2009/0010703</a:t>
            </a:r>
          </a:p>
          <a:p>
            <a:pPr>
              <a:buNone/>
            </a:pPr>
            <a:endParaRPr lang="en-US" dirty="0"/>
          </a:p>
          <a:p>
            <a:pPr>
              <a:buNone/>
            </a:pPr>
            <a:r>
              <a:rPr lang="en-US" dirty="0"/>
              <a:t>  </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CD0E9-F074-834F-BF95-C8C3033B2994}"/>
              </a:ext>
            </a:extLst>
          </p:cNvPr>
          <p:cNvSpPr>
            <a:spLocks noGrp="1"/>
          </p:cNvSpPr>
          <p:nvPr>
            <p:ph type="title"/>
          </p:nvPr>
        </p:nvSpPr>
        <p:spPr/>
        <p:txBody>
          <a:bodyPr>
            <a:normAutofit/>
          </a:bodyPr>
          <a:lstStyle/>
          <a:p>
            <a:r>
              <a:rPr lang="en-US" dirty="0">
                <a:latin typeface="Baskerville Old Face" pitchFamily="18" charset="0"/>
              </a:rPr>
              <a:t>Women Empowerment &amp; Child Care</a:t>
            </a:r>
          </a:p>
        </p:txBody>
      </p:sp>
      <p:sp>
        <p:nvSpPr>
          <p:cNvPr id="3" name="Content Placeholder 2">
            <a:extLst>
              <a:ext uri="{FF2B5EF4-FFF2-40B4-BE49-F238E27FC236}">
                <a16:creationId xmlns="" xmlns:a16="http://schemas.microsoft.com/office/drawing/2014/main" id="{C9003DD7-8D26-0F40-BD79-0DDFA3B04EC3}"/>
              </a:ext>
            </a:extLst>
          </p:cNvPr>
          <p:cNvSpPr>
            <a:spLocks noGrp="1"/>
          </p:cNvSpPr>
          <p:nvPr>
            <p:ph idx="1"/>
          </p:nvPr>
        </p:nvSpPr>
        <p:spPr>
          <a:xfrm>
            <a:off x="1066800" y="2103119"/>
            <a:ext cx="10058400" cy="4224201"/>
          </a:xfrm>
        </p:spPr>
        <p:txBody>
          <a:bodyPr>
            <a:normAutofit lnSpcReduction="10000"/>
          </a:bodyPr>
          <a:lstStyle/>
          <a:p>
            <a:r>
              <a:rPr lang="en-US" dirty="0">
                <a:latin typeface="Baskerville Old Face" pitchFamily="18" charset="0"/>
              </a:rPr>
              <a:t>Our first and foremost step taken after inauguration of our NGO was to bring out the hidden talents of Women, because we believed in –</a:t>
            </a:r>
          </a:p>
          <a:p>
            <a:r>
              <a:rPr lang="en-US" dirty="0">
                <a:latin typeface="Baskerville Old Face" pitchFamily="18" charset="0"/>
              </a:rPr>
              <a:t>“If a man is educated only an individual is educated , but if a women is educated the whole family is educated”.</a:t>
            </a:r>
          </a:p>
          <a:p>
            <a:r>
              <a:rPr lang="en-US" dirty="0">
                <a:latin typeface="Baskerville Old Face" pitchFamily="18" charset="0"/>
              </a:rPr>
              <a:t>We could provide training for women in the rural areas in the local language so that they can know how to read and write in the local language. </a:t>
            </a:r>
          </a:p>
          <a:p>
            <a:r>
              <a:rPr lang="en-US" dirty="0">
                <a:latin typeface="Baskerville Old Face" pitchFamily="18" charset="0"/>
              </a:rPr>
              <a:t>Tailoring and Beautician courses were also conducted so that the women can make a provision for their regular income.</a:t>
            </a:r>
          </a:p>
          <a:p>
            <a:r>
              <a:rPr lang="en-US" dirty="0">
                <a:latin typeface="Baskerville Old Face" pitchFamily="18" charset="0"/>
              </a:rPr>
              <a:t>After conducting such workshops we studied that there are requirement of such workshops in the rural areas .</a:t>
            </a:r>
          </a:p>
          <a:p>
            <a:r>
              <a:rPr lang="en-US" dirty="0">
                <a:latin typeface="Baskerville Old Face" pitchFamily="18" charset="0"/>
              </a:rPr>
              <a:t>We also had some workshops for the children of the </a:t>
            </a:r>
            <a:r>
              <a:rPr lang="en-US" dirty="0" err="1">
                <a:latin typeface="Baskerville Old Face" pitchFamily="18" charset="0"/>
              </a:rPr>
              <a:t>labours</a:t>
            </a:r>
            <a:r>
              <a:rPr lang="en-US" dirty="0">
                <a:latin typeface="Baskerville Old Face" pitchFamily="18" charset="0"/>
              </a:rPr>
              <a:t> working under Construction sites etc.</a:t>
            </a:r>
          </a:p>
          <a:p>
            <a:r>
              <a:rPr lang="en-US" dirty="0">
                <a:latin typeface="Baskerville Old Face" pitchFamily="18" charset="0"/>
              </a:rPr>
              <a:t>It was a great opportunity for </a:t>
            </a:r>
            <a:r>
              <a:rPr lang="en-US" dirty="0" err="1">
                <a:latin typeface="Baskerville Old Face" pitchFamily="18" charset="0"/>
              </a:rPr>
              <a:t>Sai</a:t>
            </a:r>
            <a:r>
              <a:rPr lang="en-US" dirty="0">
                <a:latin typeface="Baskerville Old Face" pitchFamily="18" charset="0"/>
              </a:rPr>
              <a:t> </a:t>
            </a:r>
            <a:r>
              <a:rPr lang="en-US" dirty="0" err="1">
                <a:latin typeface="Baskerville Old Face" pitchFamily="18" charset="0"/>
              </a:rPr>
              <a:t>Gokula</a:t>
            </a:r>
            <a:r>
              <a:rPr lang="en-US" dirty="0">
                <a:latin typeface="Baskerville Old Face" pitchFamily="18" charset="0"/>
              </a:rPr>
              <a:t> </a:t>
            </a:r>
            <a:r>
              <a:rPr lang="en-US" dirty="0" err="1">
                <a:latin typeface="Baskerville Old Face" pitchFamily="18" charset="0"/>
              </a:rPr>
              <a:t>Seva</a:t>
            </a:r>
            <a:r>
              <a:rPr lang="en-US" dirty="0">
                <a:latin typeface="Baskerville Old Face" pitchFamily="18" charset="0"/>
              </a:rPr>
              <a:t> Samsthe to render our services to the needful in full fledge and most appreciable was we were also being appreciated by the beneficiaries. </a:t>
            </a:r>
          </a:p>
          <a:p>
            <a:pPr marL="0" indent="0">
              <a:buNone/>
            </a:pPr>
            <a:endParaRPr lang="en-US" dirty="0">
              <a:solidFill>
                <a:srgbClr val="002060"/>
              </a:solidFill>
            </a:endParaRPr>
          </a:p>
          <a:p>
            <a:pPr marL="0" indent="0">
              <a:buNone/>
            </a:pPr>
            <a:endParaRPr lang="en-US" dirty="0">
              <a:solidFill>
                <a:srgbClr val="7030A0"/>
              </a:solidFill>
            </a:endParaRPr>
          </a:p>
        </p:txBody>
      </p:sp>
    </p:spTree>
    <p:extLst>
      <p:ext uri="{BB962C8B-B14F-4D97-AF65-F5344CB8AC3E}">
        <p14:creationId xmlns:p14="http://schemas.microsoft.com/office/powerpoint/2010/main" val="294358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60BAC1-D41B-1343-A931-2166BC097638}"/>
              </a:ext>
            </a:extLst>
          </p:cNvPr>
          <p:cNvSpPr>
            <a:spLocks noGrp="1"/>
          </p:cNvSpPr>
          <p:nvPr>
            <p:ph type="title"/>
          </p:nvPr>
        </p:nvSpPr>
        <p:spPr/>
        <p:txBody>
          <a:bodyPr>
            <a:normAutofit fontScale="90000"/>
          </a:bodyPr>
          <a:lstStyle/>
          <a:p>
            <a:r>
              <a:rPr lang="en-US" dirty="0">
                <a:latin typeface="Baskerville Old Face" pitchFamily="18" charset="0"/>
              </a:rPr>
              <a:t>Providing Stationary supplies to the needy</a:t>
            </a:r>
          </a:p>
        </p:txBody>
      </p:sp>
      <p:sp>
        <p:nvSpPr>
          <p:cNvPr id="3" name="Content Placeholder 2">
            <a:extLst>
              <a:ext uri="{FF2B5EF4-FFF2-40B4-BE49-F238E27FC236}">
                <a16:creationId xmlns="" xmlns:a16="http://schemas.microsoft.com/office/drawing/2014/main" id="{5A30236F-0A00-2C4A-B5FA-D55EB681723F}"/>
              </a:ext>
            </a:extLst>
          </p:cNvPr>
          <p:cNvSpPr>
            <a:spLocks noGrp="1"/>
          </p:cNvSpPr>
          <p:nvPr>
            <p:ph idx="1"/>
          </p:nvPr>
        </p:nvSpPr>
        <p:spPr>
          <a:xfrm>
            <a:off x="881026" y="2014194"/>
            <a:ext cx="10715700" cy="4154121"/>
          </a:xfrm>
        </p:spPr>
        <p:txBody>
          <a:bodyPr>
            <a:normAutofit/>
          </a:bodyPr>
          <a:lstStyle/>
          <a:p>
            <a:r>
              <a:rPr lang="en-US" sz="2000" dirty="0">
                <a:latin typeface="Baskerville Old Face" pitchFamily="18" charset="0"/>
              </a:rPr>
              <a:t>It was a glorious moment for us when we were celebrating our fifth Anniversary. </a:t>
            </a:r>
          </a:p>
          <a:p>
            <a:r>
              <a:rPr lang="en-US" sz="2000" dirty="0">
                <a:latin typeface="Baskerville Old Face" pitchFamily="18" charset="0"/>
              </a:rPr>
              <a:t>We distributed stationary to the underprivileged children studying in Government Schools in and around Hoskote.</a:t>
            </a:r>
          </a:p>
          <a:p>
            <a:r>
              <a:rPr lang="en-US" sz="2000" dirty="0">
                <a:latin typeface="Baskerville Old Face" pitchFamily="18" charset="0"/>
              </a:rPr>
              <a:t>It was then we had a thought of starting an Old Age Home .</a:t>
            </a:r>
          </a:p>
          <a:p>
            <a:r>
              <a:rPr lang="en-US" sz="2000" dirty="0">
                <a:latin typeface="Baskerville Old Face" pitchFamily="18" charset="0"/>
              </a:rPr>
              <a:t>The idea was executed in very quick note , as we immediately started up with the setups of old age home ,in the same year.</a:t>
            </a:r>
          </a:p>
          <a:p>
            <a:r>
              <a:rPr lang="en-US" sz="2000" dirty="0">
                <a:latin typeface="Baskerville Old Face" pitchFamily="18" charset="0"/>
              </a:rPr>
              <a:t>After a couple of years we started a school for Deaf and Dumb children. </a:t>
            </a:r>
          </a:p>
          <a:p>
            <a:r>
              <a:rPr lang="en-US" sz="2000" dirty="0">
                <a:latin typeface="Baskerville Old Face" pitchFamily="18" charset="0"/>
              </a:rPr>
              <a:t>We had a privileged of serving these children. </a:t>
            </a:r>
          </a:p>
          <a:p>
            <a:r>
              <a:rPr lang="en-US" sz="2000" dirty="0">
                <a:latin typeface="Baskerville Old Face" pitchFamily="18" charset="0"/>
              </a:rPr>
              <a:t>We even had 10 children who passed out their 10</a:t>
            </a:r>
            <a:r>
              <a:rPr lang="en-US" sz="2000" baseline="30000" dirty="0">
                <a:latin typeface="Baskerville Old Face" pitchFamily="18" charset="0"/>
              </a:rPr>
              <a:t>th</a:t>
            </a:r>
            <a:r>
              <a:rPr lang="en-US" sz="2000" dirty="0">
                <a:latin typeface="Baskerville Old Face" pitchFamily="18" charset="0"/>
              </a:rPr>
              <a:t> Grade in excellence. </a:t>
            </a:r>
          </a:p>
          <a:p>
            <a:r>
              <a:rPr lang="en-US" sz="2000" dirty="0">
                <a:latin typeface="Baskerville Old Face" pitchFamily="18" charset="0"/>
              </a:rPr>
              <a:t>These were only a few achievements to pen down of </a:t>
            </a:r>
            <a:r>
              <a:rPr lang="en-US" sz="2000" dirty="0" err="1">
                <a:latin typeface="Baskerville Old Face" pitchFamily="18" charset="0"/>
              </a:rPr>
              <a:t>Sai</a:t>
            </a:r>
            <a:r>
              <a:rPr lang="en-US" sz="2000" dirty="0">
                <a:latin typeface="Baskerville Old Face" pitchFamily="18" charset="0"/>
              </a:rPr>
              <a:t> </a:t>
            </a:r>
            <a:r>
              <a:rPr lang="en-US" sz="2000" dirty="0" err="1">
                <a:latin typeface="Baskerville Old Face" pitchFamily="18" charset="0"/>
              </a:rPr>
              <a:t>Gokula</a:t>
            </a:r>
            <a:r>
              <a:rPr lang="en-US" sz="2000" dirty="0">
                <a:latin typeface="Baskerville Old Face" pitchFamily="18" charset="0"/>
              </a:rPr>
              <a:t> </a:t>
            </a:r>
            <a:r>
              <a:rPr lang="en-US" sz="2000" dirty="0" err="1">
                <a:latin typeface="Baskerville Old Face" pitchFamily="18" charset="0"/>
              </a:rPr>
              <a:t>Seva</a:t>
            </a:r>
            <a:r>
              <a:rPr lang="en-US" sz="2000" dirty="0">
                <a:latin typeface="Baskerville Old Face" pitchFamily="18" charset="0"/>
              </a:rPr>
              <a:t> Samsthe.</a:t>
            </a:r>
          </a:p>
        </p:txBody>
      </p:sp>
    </p:spTree>
    <p:extLst>
      <p:ext uri="{BB962C8B-B14F-4D97-AF65-F5344CB8AC3E}">
        <p14:creationId xmlns:p14="http://schemas.microsoft.com/office/powerpoint/2010/main" val="197264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C7DF5A-A17F-9440-A451-CA67474456E6}"/>
              </a:ext>
            </a:extLst>
          </p:cNvPr>
          <p:cNvSpPr>
            <a:spLocks noGrp="1"/>
          </p:cNvSpPr>
          <p:nvPr>
            <p:ph type="title"/>
          </p:nvPr>
        </p:nvSpPr>
        <p:spPr/>
        <p:txBody>
          <a:bodyPr>
            <a:normAutofit/>
          </a:bodyPr>
          <a:lstStyle/>
          <a:p>
            <a:r>
              <a:rPr lang="en-US" dirty="0">
                <a:latin typeface="Baskerville Old Face" pitchFamily="18" charset="0"/>
              </a:rPr>
              <a:t>Our Achievements in the Digital World</a:t>
            </a:r>
          </a:p>
        </p:txBody>
      </p:sp>
      <p:sp>
        <p:nvSpPr>
          <p:cNvPr id="3" name="Content Placeholder 2">
            <a:extLst>
              <a:ext uri="{FF2B5EF4-FFF2-40B4-BE49-F238E27FC236}">
                <a16:creationId xmlns="" xmlns:a16="http://schemas.microsoft.com/office/drawing/2014/main" id="{4E2A5736-8735-A549-9960-8CC26E6F2CCB}"/>
              </a:ext>
            </a:extLst>
          </p:cNvPr>
          <p:cNvSpPr>
            <a:spLocks noGrp="1"/>
          </p:cNvSpPr>
          <p:nvPr>
            <p:ph idx="1"/>
          </p:nvPr>
        </p:nvSpPr>
        <p:spPr/>
        <p:txBody>
          <a:bodyPr>
            <a:normAutofit/>
          </a:bodyPr>
          <a:lstStyle/>
          <a:p>
            <a:r>
              <a:rPr lang="en-US" sz="2000" dirty="0">
                <a:latin typeface="Baskerville Old Face" pitchFamily="18" charset="0"/>
              </a:rPr>
              <a:t>We had a partnership with NASSCOM FOUNDATIONS.</a:t>
            </a:r>
          </a:p>
          <a:p>
            <a:r>
              <a:rPr lang="en-US" sz="2000" dirty="0">
                <a:latin typeface="Baskerville Old Face" pitchFamily="18" charset="0"/>
              </a:rPr>
              <a:t>We in association with </a:t>
            </a:r>
            <a:r>
              <a:rPr lang="en-US" sz="2000" dirty="0" err="1">
                <a:latin typeface="Baskerville Old Face" pitchFamily="18" charset="0"/>
              </a:rPr>
              <a:t>Erricson</a:t>
            </a:r>
            <a:r>
              <a:rPr lang="en-US" sz="2000" dirty="0">
                <a:latin typeface="Baskerville Old Face" pitchFamily="18" charset="0"/>
              </a:rPr>
              <a:t> and in a partnership with NASSCOM started a NDLM CENTRE at Hoskote.</a:t>
            </a:r>
          </a:p>
          <a:p>
            <a:r>
              <a:rPr lang="en-US" sz="2000" dirty="0">
                <a:latin typeface="Baskerville Old Face" pitchFamily="18" charset="0"/>
              </a:rPr>
              <a:t>The NDLM SCHEME is National Digital Literacy Mission, through which we trained the beneficiaries between the age group of 16 to 60 years old.</a:t>
            </a:r>
          </a:p>
          <a:p>
            <a:r>
              <a:rPr lang="en-US" sz="2000" dirty="0">
                <a:latin typeface="Baskerville Old Face" pitchFamily="18" charset="0"/>
              </a:rPr>
              <a:t>We had an opportunity to educate the needy through this scheme.</a:t>
            </a:r>
          </a:p>
          <a:p>
            <a:r>
              <a:rPr lang="en-US" sz="2000" dirty="0">
                <a:latin typeface="Baskerville Old Face" pitchFamily="18" charset="0"/>
              </a:rPr>
              <a:t>Through this scheme we trained around 1000 and more beneficiaries.</a:t>
            </a:r>
          </a:p>
          <a:p>
            <a:r>
              <a:rPr lang="en-US" sz="2000" dirty="0">
                <a:latin typeface="Baskerville Old Face" pitchFamily="18" charset="0"/>
              </a:rPr>
              <a:t>It was appreciated by NASSCOM AND ERICSSON too.</a:t>
            </a:r>
          </a:p>
          <a:p>
            <a:r>
              <a:rPr lang="en-US" sz="2000" dirty="0">
                <a:latin typeface="Baskerville Old Face" pitchFamily="18" charset="0"/>
              </a:rPr>
              <a:t>This added a feather to Sai </a:t>
            </a:r>
            <a:r>
              <a:rPr lang="en-US" sz="2000" dirty="0" err="1">
                <a:latin typeface="Baskerville Old Face" pitchFamily="18" charset="0"/>
              </a:rPr>
              <a:t>Gokula</a:t>
            </a:r>
            <a:r>
              <a:rPr lang="en-US" sz="2000" dirty="0">
                <a:latin typeface="Baskerville Old Face" pitchFamily="18" charset="0"/>
              </a:rPr>
              <a:t> </a:t>
            </a:r>
            <a:r>
              <a:rPr lang="en-US" sz="2000" dirty="0" err="1">
                <a:latin typeface="Baskerville Old Face" pitchFamily="18" charset="0"/>
              </a:rPr>
              <a:t>Seva</a:t>
            </a:r>
            <a:r>
              <a:rPr lang="en-US" sz="2000" dirty="0">
                <a:latin typeface="Baskerville Old Face" pitchFamily="18" charset="0"/>
              </a:rPr>
              <a:t>  </a:t>
            </a:r>
            <a:r>
              <a:rPr lang="en-US" sz="2000" dirty="0" err="1">
                <a:latin typeface="Baskerville Old Face" pitchFamily="18" charset="0"/>
              </a:rPr>
              <a:t>Samsthe’s</a:t>
            </a:r>
            <a:r>
              <a:rPr lang="en-US" sz="2000" dirty="0">
                <a:latin typeface="Baskerville Old Face" pitchFamily="18" charset="0"/>
              </a:rPr>
              <a:t> cap.</a:t>
            </a:r>
          </a:p>
        </p:txBody>
      </p:sp>
    </p:spTree>
    <p:extLst>
      <p:ext uri="{BB962C8B-B14F-4D97-AF65-F5344CB8AC3E}">
        <p14:creationId xmlns:p14="http://schemas.microsoft.com/office/powerpoint/2010/main" val="77726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1F88D2-9D42-6D41-B3FD-24B68D0D6857}"/>
              </a:ext>
            </a:extLst>
          </p:cNvPr>
          <p:cNvSpPr>
            <a:spLocks noGrp="1"/>
          </p:cNvSpPr>
          <p:nvPr>
            <p:ph type="title"/>
          </p:nvPr>
        </p:nvSpPr>
        <p:spPr>
          <a:xfrm>
            <a:off x="1066800" y="642594"/>
            <a:ext cx="10058400" cy="286076"/>
          </a:xfrm>
        </p:spPr>
        <p:txBody>
          <a:bodyPr>
            <a:normAutofit fontScale="90000"/>
          </a:bodyPr>
          <a:lstStyle/>
          <a:p>
            <a:endParaRPr lang="en-US" dirty="0"/>
          </a:p>
        </p:txBody>
      </p:sp>
      <p:sp>
        <p:nvSpPr>
          <p:cNvPr id="3" name="Content Placeholder 2">
            <a:extLst>
              <a:ext uri="{FF2B5EF4-FFF2-40B4-BE49-F238E27FC236}">
                <a16:creationId xmlns="" xmlns:a16="http://schemas.microsoft.com/office/drawing/2014/main" id="{37D3BC9F-2284-8B4C-883E-931536E96B7E}"/>
              </a:ext>
            </a:extLst>
          </p:cNvPr>
          <p:cNvSpPr>
            <a:spLocks noGrp="1"/>
          </p:cNvSpPr>
          <p:nvPr>
            <p:ph idx="1"/>
          </p:nvPr>
        </p:nvSpPr>
        <p:spPr>
          <a:xfrm>
            <a:off x="1066800" y="1142984"/>
            <a:ext cx="10058400" cy="4892056"/>
          </a:xfrm>
        </p:spPr>
        <p:txBody>
          <a:bodyPr/>
          <a:lstStyle/>
          <a:p>
            <a:pPr marL="0" indent="0">
              <a:buNone/>
            </a:pPr>
            <a:r>
              <a:rPr lang="en-US" sz="2000" dirty="0">
                <a:latin typeface="Baskerville Old Face" pitchFamily="18" charset="0"/>
              </a:rPr>
              <a:t>Now, We had a tie up with INFOSYS and NASSCOM for the NDLM SCHEME- We have successfully trained around 3000+ beneficiaries and still tend to exceed .</a:t>
            </a:r>
          </a:p>
          <a:p>
            <a:pPr marL="0" indent="0">
              <a:buNone/>
            </a:pPr>
            <a:r>
              <a:rPr lang="en-US" sz="2000" dirty="0">
                <a:latin typeface="Baskerville Old Face" pitchFamily="18" charset="0"/>
              </a:rPr>
              <a:t>There were beneficiaries in all age groups especially Women and Youth were in huge numbers.</a:t>
            </a:r>
          </a:p>
          <a:p>
            <a:pPr marL="0" indent="0">
              <a:buNone/>
            </a:pPr>
            <a:r>
              <a:rPr lang="en-US" sz="2000" dirty="0">
                <a:latin typeface="Baskerville Old Face" pitchFamily="18" charset="0"/>
              </a:rPr>
              <a:t>We in association with NASSCOM ,along with leading IT COMPANIES such as INFOSYS, ATOS ,CGI are successfully running the program . Looking forward to convert whole of remote areas to Digitalizing.</a:t>
            </a:r>
          </a:p>
          <a:p>
            <a:pPr marL="0" indent="0">
              <a:buNone/>
            </a:pPr>
            <a:r>
              <a:rPr lang="en-US" sz="2000" dirty="0">
                <a:latin typeface="Baskerville Old Face" pitchFamily="18" charset="0"/>
              </a:rPr>
              <a:t>Moving ahead we also include many current relevant requirements such as Internet , Mobile Wallet,  Social Media etc to the middle aged beneficiaries who have the willingness to learn and keep themselves updated.</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2624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8C3A11-AD47-7843-A273-88997AC35442}"/>
              </a:ext>
            </a:extLst>
          </p:cNvPr>
          <p:cNvSpPr>
            <a:spLocks noGrp="1"/>
          </p:cNvSpPr>
          <p:nvPr>
            <p:ph type="title"/>
          </p:nvPr>
        </p:nvSpPr>
        <p:spPr/>
        <p:txBody>
          <a:bodyPr>
            <a:normAutofit fontScale="90000"/>
          </a:bodyPr>
          <a:lstStyle/>
          <a:p>
            <a:r>
              <a:rPr lang="en-US" dirty="0">
                <a:latin typeface="Baskerville Old Face" pitchFamily="18" charset="0"/>
              </a:rPr>
              <a:t>Our hands towards women Empowerment </a:t>
            </a:r>
          </a:p>
        </p:txBody>
      </p:sp>
      <p:sp>
        <p:nvSpPr>
          <p:cNvPr id="3" name="Content Placeholder 2">
            <a:extLst>
              <a:ext uri="{FF2B5EF4-FFF2-40B4-BE49-F238E27FC236}">
                <a16:creationId xmlns="" xmlns:a16="http://schemas.microsoft.com/office/drawing/2014/main" id="{775CF76E-8B5D-364D-AE64-25630BA8627F}"/>
              </a:ext>
            </a:extLst>
          </p:cNvPr>
          <p:cNvSpPr>
            <a:spLocks noGrp="1"/>
          </p:cNvSpPr>
          <p:nvPr>
            <p:ph idx="1"/>
          </p:nvPr>
        </p:nvSpPr>
        <p:spPr/>
        <p:txBody>
          <a:bodyPr>
            <a:normAutofit/>
          </a:bodyPr>
          <a:lstStyle/>
          <a:p>
            <a:r>
              <a:rPr lang="en-US" dirty="0">
                <a:latin typeface="Baskerville Old Face" pitchFamily="18" charset="0"/>
              </a:rPr>
              <a:t>We believe in women, as the saying goes – If a man is educated only he is educated. But, if a </a:t>
            </a:r>
            <a:r>
              <a:rPr lang="en-US" dirty="0" smtClean="0">
                <a:latin typeface="Baskerville Old Face" pitchFamily="18" charset="0"/>
              </a:rPr>
              <a:t>women </a:t>
            </a:r>
            <a:r>
              <a:rPr lang="en-US" dirty="0">
                <a:latin typeface="Baskerville Old Face" pitchFamily="18" charset="0"/>
              </a:rPr>
              <a:t>is educated the complete family is educated.  So, we stretched our hands towards the development of women education. We introduced short term workshops and skill development courses. </a:t>
            </a:r>
          </a:p>
          <a:p>
            <a:r>
              <a:rPr lang="en-US" dirty="0">
                <a:latin typeface="Baskerville Old Face" pitchFamily="18" charset="0"/>
              </a:rPr>
              <a:t>The workshops were – </a:t>
            </a:r>
          </a:p>
          <a:p>
            <a:r>
              <a:rPr lang="en-US" dirty="0">
                <a:latin typeface="Baskerville Old Face" pitchFamily="18" charset="0"/>
              </a:rPr>
              <a:t>Beautician Course </a:t>
            </a:r>
          </a:p>
          <a:p>
            <a:r>
              <a:rPr lang="en-US" dirty="0">
                <a:latin typeface="Baskerville Old Face" pitchFamily="18" charset="0"/>
              </a:rPr>
              <a:t>Tailoring Course </a:t>
            </a:r>
          </a:p>
          <a:p>
            <a:r>
              <a:rPr lang="en-US" dirty="0">
                <a:latin typeface="Baskerville Old Face" pitchFamily="18" charset="0"/>
              </a:rPr>
              <a:t>Soft toys &amp; Embroidery course.</a:t>
            </a:r>
          </a:p>
          <a:p>
            <a:r>
              <a:rPr lang="en-US" dirty="0">
                <a:latin typeface="Baskerville Old Face" pitchFamily="18" charset="0"/>
              </a:rPr>
              <a:t>We started these workshops with the intention of educating women through skills so that she can earn and she can be financially stable.</a:t>
            </a:r>
          </a:p>
          <a:p>
            <a:r>
              <a:rPr lang="en-US" dirty="0">
                <a:latin typeface="Baskerville Old Face" pitchFamily="18" charset="0"/>
              </a:rPr>
              <a:t>Large number of women participated in this workshop. Most of them were from remote villages  in and around Hoskote and </a:t>
            </a:r>
            <a:r>
              <a:rPr lang="en-US" dirty="0" err="1">
                <a:latin typeface="Baskerville Old Face" pitchFamily="18" charset="0"/>
              </a:rPr>
              <a:t>Bidrahalli</a:t>
            </a:r>
            <a:r>
              <a:rPr lang="en-US" dirty="0">
                <a:latin typeface="Baskerville Old Face" pitchFamily="18" charset="0"/>
              </a:rPr>
              <a:t>.</a:t>
            </a:r>
          </a:p>
          <a:p>
            <a:endParaRPr lang="en-US" dirty="0">
              <a:solidFill>
                <a:schemeClr val="tx2"/>
              </a:solidFill>
            </a:endParaRPr>
          </a:p>
        </p:txBody>
      </p:sp>
    </p:spTree>
    <p:extLst>
      <p:ext uri="{BB962C8B-B14F-4D97-AF65-F5344CB8AC3E}">
        <p14:creationId xmlns:p14="http://schemas.microsoft.com/office/powerpoint/2010/main" val="1778940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362D5C-E699-5940-A4B4-9E9FB9870796}"/>
              </a:ext>
            </a:extLst>
          </p:cNvPr>
          <p:cNvSpPr>
            <a:spLocks noGrp="1"/>
          </p:cNvSpPr>
          <p:nvPr>
            <p:ph type="title"/>
          </p:nvPr>
        </p:nvSpPr>
        <p:spPr/>
        <p:txBody>
          <a:bodyPr/>
          <a:lstStyle/>
          <a:p>
            <a:r>
              <a:rPr lang="en-US" dirty="0">
                <a:latin typeface="Baskerville Old Face" pitchFamily="18" charset="0"/>
              </a:rPr>
              <a:t>Our Future Endeavors </a:t>
            </a:r>
          </a:p>
        </p:txBody>
      </p:sp>
      <p:sp>
        <p:nvSpPr>
          <p:cNvPr id="3" name="Content Placeholder 2">
            <a:extLst>
              <a:ext uri="{FF2B5EF4-FFF2-40B4-BE49-F238E27FC236}">
                <a16:creationId xmlns="" xmlns:a16="http://schemas.microsoft.com/office/drawing/2014/main" id="{5567F2CD-43D8-444D-B409-B186EBFFE2C0}"/>
              </a:ext>
            </a:extLst>
          </p:cNvPr>
          <p:cNvSpPr>
            <a:spLocks noGrp="1"/>
          </p:cNvSpPr>
          <p:nvPr>
            <p:ph idx="1"/>
          </p:nvPr>
        </p:nvSpPr>
        <p:spPr/>
        <p:txBody>
          <a:bodyPr>
            <a:normAutofit/>
          </a:bodyPr>
          <a:lstStyle/>
          <a:p>
            <a:r>
              <a:rPr lang="en-US" sz="2000" dirty="0">
                <a:latin typeface="Baskerville Old Face" pitchFamily="18" charset="0"/>
              </a:rPr>
              <a:t>To introduce Computer literacy in the rural Government Schools . Where in there are limited resources and unlimited requirements.</a:t>
            </a:r>
          </a:p>
          <a:p>
            <a:r>
              <a:rPr lang="en-US" sz="2000" dirty="0">
                <a:latin typeface="Baskerville Old Face" pitchFamily="18" charset="0"/>
              </a:rPr>
              <a:t>We have plans to educate Women and men in updating the usage of plastic money thoroughly.  Such as what are Debit  and Credit cards , what are their benefits and drawbacks.  How can one be aware of frauds .</a:t>
            </a:r>
          </a:p>
          <a:p>
            <a:r>
              <a:rPr lang="en-US" sz="2000" dirty="0">
                <a:latin typeface="Baskerville Old Face" pitchFamily="18" charset="0"/>
              </a:rPr>
              <a:t>Short term courses for school going children and college going students .</a:t>
            </a:r>
          </a:p>
          <a:p>
            <a:r>
              <a:rPr lang="en-US" sz="2000" dirty="0">
                <a:latin typeface="Baskerville Old Face" pitchFamily="18" charset="0"/>
              </a:rPr>
              <a:t>Beautician course and Skill Development course for house wives such as </a:t>
            </a:r>
            <a:r>
              <a:rPr lang="en-US" sz="2000" dirty="0" err="1">
                <a:latin typeface="Baskerville Old Face" pitchFamily="18" charset="0"/>
              </a:rPr>
              <a:t>Jewellery</a:t>
            </a:r>
            <a:r>
              <a:rPr lang="en-US" sz="2000" dirty="0">
                <a:latin typeface="Baskerville Old Face" pitchFamily="18" charset="0"/>
              </a:rPr>
              <a:t> making, Tailoring and Soft toy making etc through which they can improve their financial status.</a:t>
            </a:r>
          </a:p>
        </p:txBody>
      </p:sp>
    </p:spTree>
    <p:extLst>
      <p:ext uri="{BB962C8B-B14F-4D97-AF65-F5344CB8AC3E}">
        <p14:creationId xmlns:p14="http://schemas.microsoft.com/office/powerpoint/2010/main" val="411176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7D3C91-0950-3C4C-962E-2AB50FCAFD5D}"/>
              </a:ext>
            </a:extLst>
          </p:cNvPr>
          <p:cNvSpPr>
            <a:spLocks noGrp="1"/>
          </p:cNvSpPr>
          <p:nvPr>
            <p:ph type="title"/>
          </p:nvPr>
        </p:nvSpPr>
        <p:spPr>
          <a:xfrm>
            <a:off x="1023902" y="500042"/>
            <a:ext cx="10058400" cy="929018"/>
          </a:xfrm>
        </p:spPr>
        <p:txBody>
          <a:bodyPr/>
          <a:lstStyle/>
          <a:p>
            <a:r>
              <a:rPr lang="en-US" dirty="0"/>
              <a:t>Our </a:t>
            </a:r>
            <a:r>
              <a:rPr lang="en-US" dirty="0" err="1"/>
              <a:t>Galary</a:t>
            </a:r>
            <a:r>
              <a:rPr lang="en-US" dirty="0"/>
              <a:t> </a:t>
            </a:r>
          </a:p>
        </p:txBody>
      </p:sp>
      <p:pic>
        <p:nvPicPr>
          <p:cNvPr id="2050" name="Picture 2" descr="C:\Users\om\Downloads\PHOTO-2018-08-27-11-39-27.jpg"/>
          <p:cNvPicPr>
            <a:picLocks noGrp="1" noChangeAspect="1" noChangeArrowheads="1"/>
          </p:cNvPicPr>
          <p:nvPr>
            <p:ph idx="1"/>
          </p:nvPr>
        </p:nvPicPr>
        <p:blipFill>
          <a:blip r:embed="rId2" cstate="print"/>
          <a:srcRect/>
          <a:stretch>
            <a:fillRect/>
          </a:stretch>
        </p:blipFill>
        <p:spPr bwMode="auto">
          <a:xfrm>
            <a:off x="1594338" y="1321576"/>
            <a:ext cx="2813538" cy="2286017"/>
          </a:xfrm>
          <a:prstGeom prst="rect">
            <a:avLst/>
          </a:prstGeom>
          <a:ln>
            <a:noFill/>
          </a:ln>
          <a:effectLst>
            <a:softEdge rad="112500"/>
          </a:effectLst>
        </p:spPr>
      </p:pic>
      <p:pic>
        <p:nvPicPr>
          <p:cNvPr id="2051" name="Picture 3" descr="C:\Users\om\Downloads\photo 7.jpg"/>
          <p:cNvPicPr>
            <a:picLocks noChangeAspect="1" noChangeArrowheads="1"/>
          </p:cNvPicPr>
          <p:nvPr/>
        </p:nvPicPr>
        <p:blipFill>
          <a:blip r:embed="rId3" cstate="print"/>
          <a:srcRect/>
          <a:stretch>
            <a:fillRect/>
          </a:stretch>
        </p:blipFill>
        <p:spPr bwMode="auto">
          <a:xfrm rot="10800000" flipV="1">
            <a:off x="4792522" y="1357297"/>
            <a:ext cx="3097108" cy="2214578"/>
          </a:xfrm>
          <a:prstGeom prst="rect">
            <a:avLst/>
          </a:prstGeom>
          <a:ln>
            <a:noFill/>
          </a:ln>
          <a:effectLst>
            <a:softEdge rad="112500"/>
          </a:effectLst>
        </p:spPr>
      </p:pic>
      <p:pic>
        <p:nvPicPr>
          <p:cNvPr id="2057" name="Picture 9" descr="C:\Users\om\Downloads\IMG-20170328-WA0079.JPG"/>
          <p:cNvPicPr>
            <a:picLocks noChangeAspect="1" noChangeArrowheads="1"/>
          </p:cNvPicPr>
          <p:nvPr/>
        </p:nvPicPr>
        <p:blipFill>
          <a:blip r:embed="rId4" cstate="print"/>
          <a:srcRect/>
          <a:stretch>
            <a:fillRect/>
          </a:stretch>
        </p:blipFill>
        <p:spPr bwMode="auto">
          <a:xfrm>
            <a:off x="8290089" y="1357296"/>
            <a:ext cx="3076605" cy="2119843"/>
          </a:xfrm>
          <a:prstGeom prst="rect">
            <a:avLst/>
          </a:prstGeom>
          <a:ln>
            <a:noFill/>
          </a:ln>
          <a:effectLst>
            <a:softEdge rad="112500"/>
          </a:effectLst>
        </p:spPr>
      </p:pic>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4114" y="3886468"/>
            <a:ext cx="2832994" cy="22329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1618" y="3886468"/>
            <a:ext cx="2938916" cy="22329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F:\16=3=19=hello kids\DSC_205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37137" y="3886468"/>
            <a:ext cx="2929557" cy="2322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910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738554"/>
            <a:ext cx="1920459" cy="410308"/>
          </a:xfrm>
        </p:spPr>
        <p:txBody>
          <a:bodyPr>
            <a:normAutofit fontScale="90000"/>
          </a:bodyPr>
          <a:lstStyle/>
          <a:p>
            <a:endParaRPr lang="en-IN" dirty="0"/>
          </a:p>
        </p:txBody>
      </p:sp>
      <p:pic>
        <p:nvPicPr>
          <p:cNvPr id="4" name="Picture 8" descr="C:\Users\om\Downloads\IMG-20190814-WA0045.jpg"/>
          <p:cNvPicPr>
            <a:picLocks noChangeAspect="1" noChangeArrowheads="1"/>
          </p:cNvPicPr>
          <p:nvPr/>
        </p:nvPicPr>
        <p:blipFill>
          <a:blip r:embed="rId2"/>
          <a:srcRect/>
          <a:stretch>
            <a:fillRect/>
          </a:stretch>
        </p:blipFill>
        <p:spPr bwMode="auto">
          <a:xfrm>
            <a:off x="2118949" y="601879"/>
            <a:ext cx="2664066" cy="2133589"/>
          </a:xfrm>
          <a:prstGeom prst="rect">
            <a:avLst/>
          </a:prstGeom>
          <a:ln>
            <a:noFill/>
          </a:ln>
          <a:effectLst>
            <a:softEdge rad="112500"/>
          </a:effectLst>
        </p:spPr>
      </p:pic>
      <p:pic>
        <p:nvPicPr>
          <p:cNvPr id="5" name="Picture 4" descr="C:\Users\om\Downloads\IMG-20190802-WA0015.jpg"/>
          <p:cNvPicPr>
            <a:picLocks noChangeAspect="1" noChangeArrowheads="1"/>
          </p:cNvPicPr>
          <p:nvPr/>
        </p:nvPicPr>
        <p:blipFill>
          <a:blip r:embed="rId3"/>
          <a:srcRect/>
          <a:stretch>
            <a:fillRect/>
          </a:stretch>
        </p:blipFill>
        <p:spPr bwMode="auto">
          <a:xfrm>
            <a:off x="5169931" y="628536"/>
            <a:ext cx="2790038" cy="2143140"/>
          </a:xfrm>
          <a:prstGeom prst="rect">
            <a:avLst/>
          </a:prstGeom>
          <a:ln>
            <a:noFill/>
          </a:ln>
          <a:effectLst>
            <a:softEdge rad="112500"/>
          </a:effectLst>
        </p:spPr>
      </p:pic>
      <p:pic>
        <p:nvPicPr>
          <p:cNvPr id="6" name="Picture 5" descr="D:\infosys photos\DSC00464.JPG"/>
          <p:cNvPicPr>
            <a:picLocks noChangeAspect="1" noChangeArrowheads="1"/>
          </p:cNvPicPr>
          <p:nvPr/>
        </p:nvPicPr>
        <p:blipFill>
          <a:blip r:embed="rId4" cstate="print"/>
          <a:srcRect/>
          <a:stretch>
            <a:fillRect/>
          </a:stretch>
        </p:blipFill>
        <p:spPr bwMode="auto">
          <a:xfrm>
            <a:off x="8309319" y="628536"/>
            <a:ext cx="3050344" cy="2116483"/>
          </a:xfrm>
          <a:prstGeom prst="rect">
            <a:avLst/>
          </a:prstGeom>
          <a:ln>
            <a:noFill/>
          </a:ln>
          <a:effectLst>
            <a:softEdge rad="112500"/>
          </a:effectLst>
        </p:spPr>
      </p:pic>
      <p:pic>
        <p:nvPicPr>
          <p:cNvPr id="7" name="Content Placeholder 6" descr="D:\infosys photos\DSC00504.JPG"/>
          <p:cNvPicPr>
            <a:picLocks noGrp="1" noChangeAspect="1" noChangeArrowheads="1"/>
          </p:cNvPicPr>
          <p:nvPr>
            <p:ph idx="1"/>
          </p:nvPr>
        </p:nvPicPr>
        <p:blipFill>
          <a:blip r:embed="rId5" cstate="print"/>
          <a:srcRect/>
          <a:stretch>
            <a:fillRect/>
          </a:stretch>
        </p:blipFill>
        <p:spPr bwMode="auto">
          <a:xfrm>
            <a:off x="2118949" y="3202674"/>
            <a:ext cx="2664066" cy="2261062"/>
          </a:xfrm>
          <a:prstGeom prst="rect">
            <a:avLst/>
          </a:prstGeom>
          <a:ln>
            <a:noFill/>
          </a:ln>
          <a:effectLst>
            <a:softEdge rad="112500"/>
          </a:effectLst>
        </p:spPr>
      </p:pic>
      <p:pic>
        <p:nvPicPr>
          <p:cNvPr id="8" name="Picture 7" descr="C:\Users\om\Desktop\atos\DSC00286.JPG"/>
          <p:cNvPicPr>
            <a:picLocks noChangeAspect="1" noChangeArrowheads="1"/>
          </p:cNvPicPr>
          <p:nvPr/>
        </p:nvPicPr>
        <p:blipFill>
          <a:blip r:embed="rId6" cstate="print"/>
          <a:srcRect/>
          <a:stretch>
            <a:fillRect/>
          </a:stretch>
        </p:blipFill>
        <p:spPr bwMode="auto">
          <a:xfrm>
            <a:off x="8390040" y="3087188"/>
            <a:ext cx="2969623" cy="2325189"/>
          </a:xfrm>
          <a:prstGeom prst="rect">
            <a:avLst/>
          </a:prstGeom>
          <a:ln>
            <a:noFill/>
          </a:ln>
          <a:effectLst>
            <a:softEdge rad="112500"/>
          </a:effectLst>
        </p:spPr>
      </p:pic>
      <p:pic>
        <p:nvPicPr>
          <p:cNvPr id="10" name="Picture 6" descr="C:\Users\om\Downloads\IMG_20190815_130905.jpg"/>
          <p:cNvPicPr>
            <a:picLocks noChangeAspect="1" noChangeArrowheads="1"/>
          </p:cNvPicPr>
          <p:nvPr/>
        </p:nvPicPr>
        <p:blipFill>
          <a:blip r:embed="rId7" cstate="print"/>
          <a:srcRect/>
          <a:stretch>
            <a:fillRect/>
          </a:stretch>
        </p:blipFill>
        <p:spPr bwMode="auto">
          <a:xfrm>
            <a:off x="5169931" y="3144509"/>
            <a:ext cx="3060255" cy="2267868"/>
          </a:xfrm>
          <a:prstGeom prst="rect">
            <a:avLst/>
          </a:prstGeom>
          <a:ln>
            <a:noFill/>
          </a:ln>
          <a:effectLst>
            <a:softEdge rad="112500"/>
          </a:effectLst>
        </p:spPr>
      </p:pic>
    </p:spTree>
    <p:extLst>
      <p:ext uri="{BB962C8B-B14F-4D97-AF65-F5344CB8AC3E}">
        <p14:creationId xmlns:p14="http://schemas.microsoft.com/office/powerpoint/2010/main" val="1437272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Grp="1" noChangeAspect="1" noChangeArrowheads="1"/>
          </p:cNvPicPr>
          <p:nvPr>
            <p:ph idx="1"/>
          </p:nvPr>
        </p:nvPicPr>
        <p:blipFill>
          <a:blip r:embed="rId2" cstate="print"/>
          <a:srcRect/>
          <a:stretch>
            <a:fillRect/>
          </a:stretch>
        </p:blipFill>
        <p:spPr bwMode="auto">
          <a:xfrm>
            <a:off x="983432" y="536449"/>
            <a:ext cx="3120438" cy="2512687"/>
          </a:xfrm>
          <a:prstGeom prst="rect">
            <a:avLst/>
          </a:prstGeom>
          <a:ln>
            <a:noFill/>
          </a:ln>
          <a:effectLst>
            <a:softEdge rad="112500"/>
          </a:effectLst>
        </p:spPr>
      </p:pic>
      <p:pic>
        <p:nvPicPr>
          <p:cNvPr id="16" name="Picture 15"/>
          <p:cNvPicPr>
            <a:picLocks noChangeAspect="1" noChangeArrowheads="1"/>
          </p:cNvPicPr>
          <p:nvPr/>
        </p:nvPicPr>
        <p:blipFill>
          <a:blip r:embed="rId3" cstate="print"/>
          <a:srcRect/>
          <a:stretch>
            <a:fillRect/>
          </a:stretch>
        </p:blipFill>
        <p:spPr bwMode="auto">
          <a:xfrm>
            <a:off x="4746539" y="527354"/>
            <a:ext cx="3275214" cy="2415151"/>
          </a:xfrm>
          <a:prstGeom prst="rect">
            <a:avLst/>
          </a:prstGeom>
          <a:ln>
            <a:noFill/>
          </a:ln>
          <a:effectLst>
            <a:softEdge rad="112500"/>
          </a:effectLst>
        </p:spPr>
      </p:pic>
      <p:pic>
        <p:nvPicPr>
          <p:cNvPr id="20" name="Picture 19"/>
          <p:cNvPicPr>
            <a:picLocks noChangeAspect="1" noChangeArrowheads="1"/>
          </p:cNvPicPr>
          <p:nvPr/>
        </p:nvPicPr>
        <p:blipFill>
          <a:blip r:embed="rId4" cstate="print"/>
          <a:srcRect/>
          <a:stretch>
            <a:fillRect/>
          </a:stretch>
        </p:blipFill>
        <p:spPr bwMode="auto">
          <a:xfrm>
            <a:off x="8472264" y="638592"/>
            <a:ext cx="2916820" cy="2274130"/>
          </a:xfrm>
          <a:prstGeom prst="rect">
            <a:avLst/>
          </a:prstGeom>
          <a:ln>
            <a:noFill/>
          </a:ln>
          <a:effectLst>
            <a:softEdge rad="112500"/>
          </a:effectLst>
        </p:spPr>
      </p:pic>
      <p:pic>
        <p:nvPicPr>
          <p:cNvPr id="5" name="Picture 5" descr="C:\Users\om\Downloads\IMG-20190719-WA0013.jpg"/>
          <p:cNvPicPr>
            <a:picLocks noChangeAspect="1" noChangeArrowheads="1"/>
          </p:cNvPicPr>
          <p:nvPr/>
        </p:nvPicPr>
        <p:blipFill>
          <a:blip r:embed="rId5" cstate="print"/>
          <a:srcRect/>
          <a:stretch>
            <a:fillRect/>
          </a:stretch>
        </p:blipFill>
        <p:spPr bwMode="auto">
          <a:xfrm>
            <a:off x="8479815" y="3435221"/>
            <a:ext cx="2916820" cy="2655886"/>
          </a:xfrm>
          <a:prstGeom prst="rect">
            <a:avLst/>
          </a:prstGeom>
          <a:ln>
            <a:noFill/>
          </a:ln>
          <a:effectLst>
            <a:softEdge rad="112500"/>
          </a:effec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0431" y="3502899"/>
            <a:ext cx="3053770" cy="25205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448" y="3599234"/>
            <a:ext cx="3178497" cy="24241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54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FA9914-9078-5E49-B24E-348A43975509}"/>
              </a:ext>
            </a:extLst>
          </p:cNvPr>
          <p:cNvSpPr>
            <a:spLocks noGrp="1"/>
          </p:cNvSpPr>
          <p:nvPr>
            <p:ph type="title"/>
          </p:nvPr>
        </p:nvSpPr>
        <p:spPr/>
        <p:txBody>
          <a:bodyPr/>
          <a:lstStyle/>
          <a:p>
            <a:r>
              <a:rPr lang="en-US" dirty="0">
                <a:latin typeface="Baskerville Old Face" pitchFamily="18" charset="0"/>
              </a:rPr>
              <a:t>About Us</a:t>
            </a:r>
          </a:p>
        </p:txBody>
      </p:sp>
      <p:sp>
        <p:nvSpPr>
          <p:cNvPr id="3" name="Content Placeholder 2">
            <a:extLst>
              <a:ext uri="{FF2B5EF4-FFF2-40B4-BE49-F238E27FC236}">
                <a16:creationId xmlns="" xmlns:a16="http://schemas.microsoft.com/office/drawing/2014/main" id="{49ECC071-0A84-8349-BC2A-D1F71B394AD7}"/>
              </a:ext>
            </a:extLst>
          </p:cNvPr>
          <p:cNvSpPr>
            <a:spLocks noGrp="1"/>
          </p:cNvSpPr>
          <p:nvPr>
            <p:ph idx="1"/>
          </p:nvPr>
        </p:nvSpPr>
        <p:spPr/>
        <p:txBody>
          <a:bodyPr/>
          <a:lstStyle/>
          <a:p>
            <a:r>
              <a:rPr lang="en-US" sz="2000" dirty="0" err="1">
                <a:latin typeface="Baskerville Old Face" pitchFamily="18" charset="0"/>
              </a:rPr>
              <a:t>Sai</a:t>
            </a:r>
            <a:r>
              <a:rPr lang="en-US" sz="2000" dirty="0">
                <a:latin typeface="Baskerville Old Face" pitchFamily="18" charset="0"/>
              </a:rPr>
              <a:t> </a:t>
            </a:r>
            <a:r>
              <a:rPr lang="en-US" sz="2000" dirty="0" err="1">
                <a:latin typeface="Baskerville Old Face" pitchFamily="18" charset="0"/>
              </a:rPr>
              <a:t>Gokula</a:t>
            </a:r>
            <a:r>
              <a:rPr lang="en-US" sz="2000" dirty="0">
                <a:latin typeface="Baskerville Old Face" pitchFamily="18" charset="0"/>
              </a:rPr>
              <a:t> </a:t>
            </a:r>
            <a:r>
              <a:rPr lang="en-US" sz="2000" dirty="0" err="1">
                <a:latin typeface="Baskerville Old Face" pitchFamily="18" charset="0"/>
              </a:rPr>
              <a:t>Seva</a:t>
            </a:r>
            <a:r>
              <a:rPr lang="en-US" sz="2000" dirty="0">
                <a:latin typeface="Baskerville Old Face" pitchFamily="18" charset="0"/>
              </a:rPr>
              <a:t> Samsthe ®, is a NGO . It was set up in the year 2004 , by our beloved Chairman /Founder, </a:t>
            </a:r>
            <a:r>
              <a:rPr lang="en-US" sz="2000" dirty="0" err="1">
                <a:latin typeface="Baskerville Old Face" pitchFamily="18" charset="0"/>
              </a:rPr>
              <a:t>Shri</a:t>
            </a:r>
            <a:r>
              <a:rPr lang="en-US" sz="2000" dirty="0">
                <a:latin typeface="Baskerville Old Face" pitchFamily="18" charset="0"/>
              </a:rPr>
              <a:t>. A. M. </a:t>
            </a:r>
            <a:r>
              <a:rPr lang="en-US" sz="2000" dirty="0" err="1">
                <a:latin typeface="Baskerville Old Face" pitchFamily="18" charset="0"/>
              </a:rPr>
              <a:t>Rajendra</a:t>
            </a:r>
            <a:r>
              <a:rPr lang="en-US" sz="2000" dirty="0">
                <a:latin typeface="Baskerville Old Face" pitchFamily="18" charset="0"/>
              </a:rPr>
              <a:t> Prasad. It was his dream of rendering services to the society for the upliftment and betterment of the urban part of community.</a:t>
            </a:r>
          </a:p>
          <a:p>
            <a:r>
              <a:rPr lang="en-US" sz="2000" dirty="0">
                <a:latin typeface="Baskerville Old Face" pitchFamily="18" charset="0"/>
              </a:rPr>
              <a:t>To do any job , first we need to gain good knowledge and experience so that we can be the better and progress. So , our Chairman /Founder rendered his 20 years of service in </a:t>
            </a:r>
            <a:r>
              <a:rPr lang="en-US" sz="2000" dirty="0" err="1">
                <a:latin typeface="Baskerville Old Face" pitchFamily="18" charset="0"/>
              </a:rPr>
              <a:t>Shathashrungha</a:t>
            </a:r>
            <a:r>
              <a:rPr lang="en-US" sz="2000" dirty="0">
                <a:latin typeface="Baskerville Old Face" pitchFamily="18" charset="0"/>
              </a:rPr>
              <a:t> Ashram, </a:t>
            </a:r>
            <a:r>
              <a:rPr lang="en-US" sz="2000" dirty="0" err="1">
                <a:latin typeface="Baskerville Old Face" pitchFamily="18" charset="0"/>
              </a:rPr>
              <a:t>Kengeri</a:t>
            </a:r>
            <a:r>
              <a:rPr lang="en-US" sz="2000" dirty="0">
                <a:latin typeface="Baskerville Old Face" pitchFamily="18" charset="0"/>
              </a:rPr>
              <a:t>.</a:t>
            </a:r>
          </a:p>
          <a:p>
            <a:r>
              <a:rPr lang="en-US" sz="2000" dirty="0">
                <a:latin typeface="Baskerville Old Face" pitchFamily="18" charset="0"/>
              </a:rPr>
              <a:t>Everyday was a learning experience as the days were passing by. Years passed on and today here we stand as one of the best NGO who is serving the needy .</a:t>
            </a:r>
          </a:p>
          <a:p>
            <a:endParaRPr lang="en-US" dirty="0"/>
          </a:p>
          <a:p>
            <a:endParaRPr lang="en-US" dirty="0"/>
          </a:p>
        </p:txBody>
      </p:sp>
    </p:spTree>
    <p:extLst>
      <p:ext uri="{BB962C8B-B14F-4D97-AF65-F5344CB8AC3E}">
        <p14:creationId xmlns:p14="http://schemas.microsoft.com/office/powerpoint/2010/main" val="817340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1052685"/>
            <a:ext cx="4464496" cy="428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976" y="1052686"/>
            <a:ext cx="5112568" cy="428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567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1052736"/>
            <a:ext cx="1584176" cy="1224136"/>
          </a:xfrm>
        </p:spPr>
        <p:txBody>
          <a:bodyPr>
            <a:normAutofit/>
          </a:bodyPr>
          <a:lstStyle/>
          <a:p>
            <a:endParaRPr lang="en-IN" sz="1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03512" y="620687"/>
            <a:ext cx="2736304" cy="23454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856" y="639727"/>
            <a:ext cx="2952328" cy="22032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6240" y="620688"/>
            <a:ext cx="2952327" cy="22032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3512" y="3356992"/>
            <a:ext cx="2736304" cy="24482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872" y="3381611"/>
            <a:ext cx="2952328" cy="24482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0254" y="3381611"/>
            <a:ext cx="2828313" cy="24998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65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12CD47-A3C8-1740-9F76-72F950ABC919}"/>
              </a:ext>
            </a:extLst>
          </p:cNvPr>
          <p:cNvSpPr>
            <a:spLocks noGrp="1"/>
          </p:cNvSpPr>
          <p:nvPr>
            <p:ph type="title"/>
          </p:nvPr>
        </p:nvSpPr>
        <p:spPr/>
        <p:txBody>
          <a:bodyPr>
            <a:normAutofit fontScale="90000"/>
          </a:bodyPr>
          <a:lstStyle/>
          <a:p>
            <a:r>
              <a:rPr lang="en-US"/>
              <a:t>Achievements</a:t>
            </a:r>
            <a:br>
              <a:rPr lang="en-US"/>
            </a:br>
            <a:endParaRPr lang="en-US"/>
          </a:p>
        </p:txBody>
      </p:sp>
      <p:sp>
        <p:nvSpPr>
          <p:cNvPr id="3" name="Content Placeholder 2">
            <a:extLst>
              <a:ext uri="{FF2B5EF4-FFF2-40B4-BE49-F238E27FC236}">
                <a16:creationId xmlns="" xmlns:a16="http://schemas.microsoft.com/office/drawing/2014/main" id="{D7999577-5A97-034B-9922-C9EF26408ED5}"/>
              </a:ext>
            </a:extLst>
          </p:cNvPr>
          <p:cNvSpPr>
            <a:spLocks noGrp="1"/>
          </p:cNvSpPr>
          <p:nvPr>
            <p:ph idx="1"/>
          </p:nvPr>
        </p:nvSpPr>
        <p:spPr>
          <a:xfrm>
            <a:off x="1023902" y="1357298"/>
            <a:ext cx="10058400" cy="5214974"/>
          </a:xfrm>
        </p:spPr>
        <p:txBody>
          <a:bodyPr/>
          <a:lstStyle/>
          <a:p>
            <a:pPr marL="0" indent="0">
              <a:buNone/>
            </a:pPr>
            <a:r>
              <a:rPr lang="en-US" dirty="0"/>
              <a:t>Too many achievements to pen down – but a few to showcase here  </a:t>
            </a:r>
          </a:p>
          <a:p>
            <a:pPr marL="0" indent="0">
              <a:buNone/>
            </a:pPr>
            <a:endParaRPr lang="en-US" dirty="0"/>
          </a:p>
        </p:txBody>
      </p:sp>
      <p:pic>
        <p:nvPicPr>
          <p:cNvPr id="5" name="Picture 2" descr="E:\village photos\Untitled-71copy.jpg"/>
          <p:cNvPicPr>
            <a:picLocks noChangeAspect="1" noChangeArrowheads="1"/>
          </p:cNvPicPr>
          <p:nvPr/>
        </p:nvPicPr>
        <p:blipFill>
          <a:blip r:embed="rId3"/>
          <a:srcRect/>
          <a:stretch>
            <a:fillRect/>
          </a:stretch>
        </p:blipFill>
        <p:spPr bwMode="auto">
          <a:xfrm>
            <a:off x="1775520" y="1870107"/>
            <a:ext cx="2655257" cy="1928826"/>
          </a:xfrm>
          <a:prstGeom prst="rect">
            <a:avLst/>
          </a:prstGeom>
          <a:ln>
            <a:noFill/>
          </a:ln>
          <a:effectLst>
            <a:softEdge rad="112500"/>
          </a:effectLst>
        </p:spPr>
      </p:pic>
      <p:pic>
        <p:nvPicPr>
          <p:cNvPr id="6" name="Picture 3" descr="E:\village photos\Untitled-99 copy.jpg"/>
          <p:cNvPicPr>
            <a:picLocks noChangeAspect="1" noChangeArrowheads="1"/>
          </p:cNvPicPr>
          <p:nvPr/>
        </p:nvPicPr>
        <p:blipFill>
          <a:blip r:embed="rId4"/>
          <a:srcRect/>
          <a:stretch>
            <a:fillRect/>
          </a:stretch>
        </p:blipFill>
        <p:spPr bwMode="auto">
          <a:xfrm>
            <a:off x="4871864" y="1857364"/>
            <a:ext cx="2931434" cy="1928826"/>
          </a:xfrm>
          <a:prstGeom prst="rect">
            <a:avLst/>
          </a:prstGeom>
          <a:ln>
            <a:noFill/>
          </a:ln>
          <a:effectLst>
            <a:softEdge rad="112500"/>
          </a:effectLst>
        </p:spPr>
      </p:pic>
      <p:pic>
        <p:nvPicPr>
          <p:cNvPr id="7" name="Picture 4" descr="E:\village photos\Untitled-31 copy.jpg"/>
          <p:cNvPicPr>
            <a:picLocks noChangeAspect="1" noChangeArrowheads="1"/>
          </p:cNvPicPr>
          <p:nvPr/>
        </p:nvPicPr>
        <p:blipFill>
          <a:blip r:embed="rId5"/>
          <a:srcRect/>
          <a:stretch>
            <a:fillRect/>
          </a:stretch>
        </p:blipFill>
        <p:spPr bwMode="auto">
          <a:xfrm>
            <a:off x="8167702" y="1857364"/>
            <a:ext cx="2571768" cy="1928826"/>
          </a:xfrm>
          <a:prstGeom prst="rect">
            <a:avLst/>
          </a:prstGeom>
          <a:ln>
            <a:noFill/>
          </a:ln>
          <a:effectLst>
            <a:softEdge rad="112500"/>
          </a:effectLst>
        </p:spPr>
      </p:pic>
      <p:pic>
        <p:nvPicPr>
          <p:cNvPr id="8" name="Picture 6" descr="https://sgsstrust.org/img/splchld.jpg"/>
          <p:cNvPicPr>
            <a:picLocks noChangeAspect="1" noChangeArrowheads="1"/>
          </p:cNvPicPr>
          <p:nvPr/>
        </p:nvPicPr>
        <p:blipFill>
          <a:blip r:embed="rId6"/>
          <a:srcRect/>
          <a:stretch>
            <a:fillRect/>
          </a:stretch>
        </p:blipFill>
        <p:spPr bwMode="auto">
          <a:xfrm>
            <a:off x="1930447" y="4039705"/>
            <a:ext cx="2500330" cy="2071702"/>
          </a:xfrm>
          <a:prstGeom prst="rect">
            <a:avLst/>
          </a:prstGeom>
          <a:ln>
            <a:noFill/>
          </a:ln>
          <a:effectLst>
            <a:softEdge rad="112500"/>
          </a:effectLst>
        </p:spPr>
      </p:pic>
      <p:pic>
        <p:nvPicPr>
          <p:cNvPr id="9" name="Picture 8" descr="https://sgsstrust.org/img/oldagehome.jpg"/>
          <p:cNvPicPr>
            <a:picLocks noChangeAspect="1" noChangeArrowheads="1"/>
          </p:cNvPicPr>
          <p:nvPr/>
        </p:nvPicPr>
        <p:blipFill>
          <a:blip r:embed="rId7"/>
          <a:srcRect/>
          <a:stretch>
            <a:fillRect/>
          </a:stretch>
        </p:blipFill>
        <p:spPr bwMode="auto">
          <a:xfrm>
            <a:off x="5042885" y="3987098"/>
            <a:ext cx="2643206" cy="2071702"/>
          </a:xfrm>
          <a:prstGeom prst="rect">
            <a:avLst/>
          </a:prstGeom>
          <a:ln>
            <a:noFill/>
          </a:ln>
          <a:effectLst>
            <a:softEdge rad="112500"/>
          </a:effectLst>
        </p:spPr>
      </p:pic>
      <p:pic>
        <p:nvPicPr>
          <p:cNvPr id="10" name="Picture 10" descr="https://sgsstrust.org/img/chldlbr.jpg"/>
          <p:cNvPicPr>
            <a:picLocks noChangeAspect="1" noChangeArrowheads="1"/>
          </p:cNvPicPr>
          <p:nvPr/>
        </p:nvPicPr>
        <p:blipFill>
          <a:blip r:embed="rId8"/>
          <a:srcRect/>
          <a:stretch>
            <a:fillRect/>
          </a:stretch>
        </p:blipFill>
        <p:spPr bwMode="auto">
          <a:xfrm>
            <a:off x="8167702" y="3987414"/>
            <a:ext cx="2571768" cy="2000264"/>
          </a:xfrm>
          <a:prstGeom prst="rect">
            <a:avLst/>
          </a:prstGeom>
          <a:ln>
            <a:noFill/>
          </a:ln>
          <a:effectLst>
            <a:softEdge rad="112500"/>
          </a:effectLst>
        </p:spPr>
      </p:pic>
    </p:spTree>
    <p:extLst>
      <p:ext uri="{BB962C8B-B14F-4D97-AF65-F5344CB8AC3E}">
        <p14:creationId xmlns:p14="http://schemas.microsoft.com/office/powerpoint/2010/main" val="78108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6DC057-9073-6241-AB1C-207DCF9AED24}"/>
              </a:ext>
            </a:extLst>
          </p:cNvPr>
          <p:cNvSpPr>
            <a:spLocks noGrp="1"/>
          </p:cNvSpPr>
          <p:nvPr>
            <p:ph type="title"/>
          </p:nvPr>
        </p:nvSpPr>
        <p:spPr/>
        <p:txBody>
          <a:bodyPr/>
          <a:lstStyle/>
          <a:p>
            <a:r>
              <a:rPr lang="en-US" dirty="0">
                <a:latin typeface="Baskerville Old Face" pitchFamily="18" charset="0"/>
              </a:rPr>
              <a:t>About our Chairman &amp; Founder</a:t>
            </a:r>
          </a:p>
        </p:txBody>
      </p:sp>
      <p:sp>
        <p:nvSpPr>
          <p:cNvPr id="3" name="Content Placeholder 2">
            <a:extLst>
              <a:ext uri="{FF2B5EF4-FFF2-40B4-BE49-F238E27FC236}">
                <a16:creationId xmlns="" xmlns:a16="http://schemas.microsoft.com/office/drawing/2014/main" id="{1CAE4B0A-C65B-6247-A2B3-896B5BF58355}"/>
              </a:ext>
            </a:extLst>
          </p:cNvPr>
          <p:cNvSpPr>
            <a:spLocks noGrp="1"/>
          </p:cNvSpPr>
          <p:nvPr>
            <p:ph idx="1"/>
          </p:nvPr>
        </p:nvSpPr>
        <p:spPr/>
        <p:txBody>
          <a:bodyPr/>
          <a:lstStyle/>
          <a:p>
            <a:r>
              <a:rPr lang="en-US" sz="2000" dirty="0">
                <a:latin typeface="Baskerville Old Face" pitchFamily="18" charset="0"/>
              </a:rPr>
              <a:t>Our Founder &amp; Chairman</a:t>
            </a:r>
          </a:p>
          <a:p>
            <a:r>
              <a:rPr lang="en-US" sz="2000" dirty="0" err="1">
                <a:latin typeface="Baskerville Old Face" pitchFamily="18" charset="0"/>
              </a:rPr>
              <a:t>Shri</a:t>
            </a:r>
            <a:r>
              <a:rPr lang="en-US" sz="2000" dirty="0">
                <a:latin typeface="Baskerville Old Face" pitchFamily="18" charset="0"/>
              </a:rPr>
              <a:t>. A M. </a:t>
            </a:r>
            <a:r>
              <a:rPr lang="en-US" sz="2000" dirty="0" err="1">
                <a:latin typeface="Baskerville Old Face" pitchFamily="18" charset="0"/>
              </a:rPr>
              <a:t>Rajendra</a:t>
            </a:r>
            <a:r>
              <a:rPr lang="en-US" sz="2000" dirty="0">
                <a:latin typeface="Baskerville Old Face" pitchFamily="18" charset="0"/>
              </a:rPr>
              <a:t> Prasad-</a:t>
            </a:r>
          </a:p>
          <a:p>
            <a:r>
              <a:rPr lang="en-US" sz="2000" dirty="0">
                <a:latin typeface="Baskerville Old Face" pitchFamily="18" charset="0"/>
              </a:rPr>
              <a:t>He was born in the year 1972, in  a village . He was bought up well and he completed his schooling in T. </a:t>
            </a:r>
            <a:r>
              <a:rPr lang="en-US" sz="2000" dirty="0" err="1">
                <a:latin typeface="Baskerville Old Face" pitchFamily="18" charset="0"/>
              </a:rPr>
              <a:t>Agrahara</a:t>
            </a:r>
            <a:r>
              <a:rPr lang="en-US" sz="2000" dirty="0">
                <a:latin typeface="Baskerville Old Face" pitchFamily="18" charset="0"/>
              </a:rPr>
              <a:t>. Later, for the further studies he had to move to his uncle’s home at K R PURAM. </a:t>
            </a:r>
          </a:p>
          <a:p>
            <a:r>
              <a:rPr lang="en-US" sz="2000" dirty="0">
                <a:latin typeface="Baskerville Old Face" pitchFamily="18" charset="0"/>
              </a:rPr>
              <a:t>He completed his degree in Bachelor of Arts . He also did his ITI in Mechanical studies</a:t>
            </a:r>
          </a:p>
          <a:p>
            <a:r>
              <a:rPr lang="en-US" sz="2000" dirty="0">
                <a:latin typeface="Baskerville Old Face" pitchFamily="18" charset="0"/>
              </a:rPr>
              <a:t>He rendered his services , in </a:t>
            </a:r>
            <a:r>
              <a:rPr lang="en-US" sz="2000" dirty="0" err="1">
                <a:latin typeface="Baskerville Old Face" pitchFamily="18" charset="0"/>
              </a:rPr>
              <a:t>Shathasrungha</a:t>
            </a:r>
            <a:r>
              <a:rPr lang="en-US" sz="2000" dirty="0">
                <a:latin typeface="Baskerville Old Face" pitchFamily="18" charset="0"/>
              </a:rPr>
              <a:t> </a:t>
            </a:r>
            <a:r>
              <a:rPr lang="en-US" sz="2000" dirty="0" err="1">
                <a:latin typeface="Baskerville Old Face" pitchFamily="18" charset="0"/>
              </a:rPr>
              <a:t>Aashram</a:t>
            </a:r>
            <a:r>
              <a:rPr lang="en-US" sz="2000" dirty="0">
                <a:latin typeface="Baskerville Old Face" pitchFamily="18" charset="0"/>
              </a:rPr>
              <a:t>, under the supervision and guidance of his Excellency Sri. </a:t>
            </a:r>
            <a:r>
              <a:rPr lang="en-US" sz="2000" dirty="0" smtClean="0">
                <a:latin typeface="Baskerville Old Face" pitchFamily="18" charset="0"/>
              </a:rPr>
              <a:t>Ram Prasad </a:t>
            </a:r>
            <a:r>
              <a:rPr lang="en-US" sz="2000" dirty="0" err="1" smtClean="0">
                <a:latin typeface="Baskerville Old Face" pitchFamily="18" charset="0"/>
              </a:rPr>
              <a:t>Guruji</a:t>
            </a:r>
            <a:r>
              <a:rPr lang="en-US" sz="2000" dirty="0">
                <a:latin typeface="Baskerville Old Face" pitchFamily="18" charset="0"/>
              </a:rPr>
              <a:t>.</a:t>
            </a:r>
          </a:p>
          <a:p>
            <a:endParaRPr lang="en-US" dirty="0"/>
          </a:p>
          <a:p>
            <a:pPr marL="0" indent="0">
              <a:buNone/>
            </a:pPr>
            <a:endParaRPr lang="en-US" dirty="0"/>
          </a:p>
        </p:txBody>
      </p:sp>
    </p:spTree>
    <p:extLst>
      <p:ext uri="{BB962C8B-B14F-4D97-AF65-F5344CB8AC3E}">
        <p14:creationId xmlns:p14="http://schemas.microsoft.com/office/powerpoint/2010/main" val="252721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7B4B4C-AFAF-D643-9542-40950E63FC2E}"/>
              </a:ext>
            </a:extLst>
          </p:cNvPr>
          <p:cNvSpPr>
            <a:spLocks noGrp="1"/>
          </p:cNvSpPr>
          <p:nvPr>
            <p:ph type="title"/>
          </p:nvPr>
        </p:nvSpPr>
        <p:spPr>
          <a:xfrm>
            <a:off x="1023902" y="500042"/>
            <a:ext cx="10058400" cy="1371600"/>
          </a:xfrm>
        </p:spPr>
        <p:txBody>
          <a:bodyPr>
            <a:normAutofit fontScale="90000"/>
          </a:bodyPr>
          <a:lstStyle/>
          <a:p>
            <a:r>
              <a:rPr>
                <a:latin typeface="Baskerville Old Face" pitchFamily="18" charset="0"/>
              </a:rPr>
              <a:t>Glimpse of our Chairman &amp; Founder in our Victory Path </a:t>
            </a:r>
            <a:r>
              <a:rPr lang="en-US" dirty="0"/>
              <a:t/>
            </a:r>
            <a:br>
              <a:rPr lang="en-US" dirty="0"/>
            </a:br>
            <a:endParaRPr lang="en-US" dirty="0"/>
          </a:p>
        </p:txBody>
      </p:sp>
      <p:pic>
        <p:nvPicPr>
          <p:cNvPr id="1026" name="Picture 2" descr="C:\Users\om\Downloads\Screenshot_2019-09-06-16-06-59-840_com.whatsapp.png"/>
          <p:cNvPicPr>
            <a:picLocks noGrp="1" noChangeAspect="1" noChangeArrowheads="1"/>
          </p:cNvPicPr>
          <p:nvPr>
            <p:ph idx="1"/>
          </p:nvPr>
        </p:nvPicPr>
        <p:blipFill>
          <a:blip r:embed="rId2"/>
          <a:srcRect/>
          <a:stretch>
            <a:fillRect/>
          </a:stretch>
        </p:blipFill>
        <p:spPr bwMode="auto">
          <a:xfrm>
            <a:off x="3595671" y="2103438"/>
            <a:ext cx="3857652" cy="3932237"/>
          </a:xfrm>
          <a:prstGeom prst="rect">
            <a:avLst/>
          </a:prstGeom>
          <a:ln>
            <a:noFill/>
          </a:ln>
          <a:effectLst>
            <a:softEdge rad="112500"/>
          </a:effectLst>
        </p:spPr>
      </p:pic>
    </p:spTree>
    <p:extLst>
      <p:ext uri="{BB962C8B-B14F-4D97-AF65-F5344CB8AC3E}">
        <p14:creationId xmlns:p14="http://schemas.microsoft.com/office/powerpoint/2010/main" val="284258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a:latin typeface="Baskerville Old Face" pitchFamily="18" charset="0"/>
              </a:rPr>
              <a:t>Registered office</a:t>
            </a:r>
            <a:r>
              <a:rPr lang="en-IN" dirty="0">
                <a:latin typeface="Baskerville Old Face" pitchFamily="18" charset="0"/>
              </a:rPr>
              <a:t>…</a:t>
            </a:r>
          </a:p>
        </p:txBody>
      </p:sp>
      <p:sp>
        <p:nvSpPr>
          <p:cNvPr id="3" name="Content Placeholder 2"/>
          <p:cNvSpPr>
            <a:spLocks noGrp="1"/>
          </p:cNvSpPr>
          <p:nvPr>
            <p:ph idx="1"/>
          </p:nvPr>
        </p:nvSpPr>
        <p:spPr/>
        <p:txBody>
          <a:bodyPr>
            <a:normAutofit fontScale="92500" lnSpcReduction="20000"/>
          </a:bodyPr>
          <a:lstStyle/>
          <a:p>
            <a:pPr>
              <a:buNone/>
            </a:pPr>
            <a:r>
              <a:rPr lang="en-US" sz="2400" b="1" dirty="0" err="1">
                <a:latin typeface="Baskerville Old Face" pitchFamily="18" charset="0"/>
              </a:rPr>
              <a:t>Sai</a:t>
            </a:r>
            <a:r>
              <a:rPr lang="en-US" sz="2400" b="1" dirty="0">
                <a:latin typeface="Baskerville Old Face" pitchFamily="18" charset="0"/>
              </a:rPr>
              <a:t> </a:t>
            </a:r>
            <a:r>
              <a:rPr lang="en-US" sz="2400" b="1" dirty="0" err="1">
                <a:latin typeface="Baskerville Old Face" pitchFamily="18" charset="0"/>
              </a:rPr>
              <a:t>Gokula</a:t>
            </a:r>
            <a:r>
              <a:rPr lang="en-US" sz="2400" b="1" dirty="0">
                <a:latin typeface="Baskerville Old Face" pitchFamily="18" charset="0"/>
              </a:rPr>
              <a:t> </a:t>
            </a:r>
            <a:r>
              <a:rPr lang="en-US" sz="2400" b="1" dirty="0" err="1">
                <a:latin typeface="Baskerville Old Face" pitchFamily="18" charset="0"/>
              </a:rPr>
              <a:t>Seva</a:t>
            </a:r>
            <a:r>
              <a:rPr lang="en-US" sz="2400" b="1" dirty="0">
                <a:latin typeface="Baskerville Old Face" pitchFamily="18" charset="0"/>
              </a:rPr>
              <a:t> Samsthe(R) (SGSS) </a:t>
            </a:r>
          </a:p>
          <a:p>
            <a:pPr>
              <a:buNone/>
            </a:pPr>
            <a:r>
              <a:rPr lang="en-US" sz="2400" dirty="0">
                <a:latin typeface="Baskerville Old Face" pitchFamily="18" charset="0"/>
              </a:rPr>
              <a:t>Sri </a:t>
            </a:r>
            <a:r>
              <a:rPr lang="en-US" sz="2400" dirty="0" err="1">
                <a:latin typeface="Baskerville Old Face" pitchFamily="18" charset="0"/>
              </a:rPr>
              <a:t>Ranga</a:t>
            </a:r>
            <a:r>
              <a:rPr lang="en-US" sz="2400" dirty="0">
                <a:latin typeface="Baskerville Old Face" pitchFamily="18" charset="0"/>
              </a:rPr>
              <a:t> </a:t>
            </a:r>
            <a:r>
              <a:rPr lang="en-US" sz="2400" dirty="0" smtClean="0">
                <a:latin typeface="Baskerville Old Face" pitchFamily="18" charset="0"/>
              </a:rPr>
              <a:t>Building,  </a:t>
            </a:r>
            <a:r>
              <a:rPr lang="en-US" sz="2400" dirty="0">
                <a:latin typeface="Baskerville Old Face" pitchFamily="18" charset="0"/>
              </a:rPr>
              <a:t>5</a:t>
            </a:r>
            <a:r>
              <a:rPr lang="en-US" sz="2400" baseline="30000" dirty="0">
                <a:latin typeface="Baskerville Old Face" pitchFamily="18" charset="0"/>
              </a:rPr>
              <a:t>th</a:t>
            </a:r>
            <a:r>
              <a:rPr lang="en-US" sz="2400" dirty="0">
                <a:latin typeface="Baskerville Old Face" pitchFamily="18" charset="0"/>
              </a:rPr>
              <a:t> cross, T G Extension, Hoskote Town- 562114, Bangalore Rural Dist. Karnataka, India</a:t>
            </a:r>
          </a:p>
          <a:p>
            <a:pPr>
              <a:buNone/>
            </a:pPr>
            <a:r>
              <a:rPr lang="en-US" sz="2400" dirty="0">
                <a:latin typeface="Baskerville Old Face" pitchFamily="18" charset="0"/>
              </a:rPr>
              <a:t>Ph: +91 9945329169/ 7625041380.</a:t>
            </a:r>
          </a:p>
          <a:p>
            <a:pPr>
              <a:buNone/>
            </a:pPr>
            <a:r>
              <a:rPr lang="en-US" sz="2400" dirty="0">
                <a:latin typeface="Baskerville Old Face" pitchFamily="18" charset="0"/>
              </a:rPr>
              <a:t>E Mail ID</a:t>
            </a:r>
            <a:r>
              <a:rPr lang="en-US" sz="2400" dirty="0">
                <a:solidFill>
                  <a:srgbClr val="0070C0"/>
                </a:solidFill>
                <a:latin typeface="Baskerville Old Face" pitchFamily="18" charset="0"/>
              </a:rPr>
              <a:t>: </a:t>
            </a:r>
            <a:r>
              <a:rPr lang="en-US" sz="2400" dirty="0">
                <a:solidFill>
                  <a:srgbClr val="0070C0"/>
                </a:solidFill>
                <a:latin typeface="Baskerville Old Face" pitchFamily="18" charset="0"/>
                <a:hlinkClick r:id="rId2"/>
              </a:rPr>
              <a:t>saigokulasevasamsthe@gmail.com</a:t>
            </a:r>
            <a:endParaRPr lang="en-US" sz="2400" dirty="0">
              <a:solidFill>
                <a:srgbClr val="0070C0"/>
              </a:solidFill>
              <a:latin typeface="Baskerville Old Face" pitchFamily="18" charset="0"/>
            </a:endParaRPr>
          </a:p>
          <a:p>
            <a:pPr>
              <a:buNone/>
            </a:pPr>
            <a:r>
              <a:rPr lang="en-US" sz="2400" dirty="0">
                <a:solidFill>
                  <a:srgbClr val="002060"/>
                </a:solidFill>
                <a:latin typeface="Baskerville Old Face" pitchFamily="18" charset="0"/>
              </a:rPr>
              <a:t>                  </a:t>
            </a:r>
            <a:r>
              <a:rPr lang="en-US" sz="2400" dirty="0">
                <a:solidFill>
                  <a:srgbClr val="002060"/>
                </a:solidFill>
                <a:latin typeface="Baskerville Old Face" pitchFamily="18" charset="0"/>
                <a:hlinkClick r:id="rId3"/>
              </a:rPr>
              <a:t>saigss2005@gmail.com</a:t>
            </a:r>
            <a:endParaRPr lang="en-US" sz="2400" dirty="0">
              <a:solidFill>
                <a:srgbClr val="002060"/>
              </a:solidFill>
              <a:latin typeface="Baskerville Old Face" pitchFamily="18" charset="0"/>
            </a:endParaRPr>
          </a:p>
          <a:p>
            <a:pPr>
              <a:buNone/>
            </a:pPr>
            <a:r>
              <a:rPr lang="en-US" sz="2400" dirty="0">
                <a:latin typeface="Baskerville Old Face" pitchFamily="18" charset="0"/>
              </a:rPr>
              <a:t>Website: </a:t>
            </a:r>
            <a:r>
              <a:rPr lang="en-US" sz="2400" dirty="0">
                <a:latin typeface="Baskerville Old Face" pitchFamily="18" charset="0"/>
                <a:hlinkClick r:id="rId4"/>
              </a:rPr>
              <a:t>www.sgsstrust.org</a:t>
            </a:r>
            <a:endParaRPr lang="en-US" sz="2400" dirty="0">
              <a:latin typeface="Baskerville Old Face" pitchFamily="18" charset="0"/>
            </a:endParaRPr>
          </a:p>
          <a:p>
            <a:pPr>
              <a:buNone/>
            </a:pPr>
            <a:r>
              <a:rPr lang="en-US" sz="2400" dirty="0">
                <a:latin typeface="Baskerville Old Face" pitchFamily="18" charset="0"/>
              </a:rPr>
              <a:t>Registered under Trust Registration Act Reg. No. KRI-4-00504-2005-06-00191-17-18.</a:t>
            </a:r>
          </a:p>
          <a:p>
            <a:pPr>
              <a:buNone/>
            </a:pPr>
            <a:endParaRPr lang="en-US" sz="2400" dirty="0">
              <a:latin typeface="Baskerville Old Face" pitchFamily="18" charset="0"/>
            </a:endParaRPr>
          </a:p>
          <a:p>
            <a:pPr>
              <a:buNone/>
            </a:pPr>
            <a:r>
              <a:rPr lang="en-US" sz="2400" dirty="0">
                <a:latin typeface="Baskerville Old Face" pitchFamily="18" charset="0"/>
              </a:rPr>
              <a:t>                 </a:t>
            </a:r>
          </a:p>
          <a:p>
            <a:pPr>
              <a:buNone/>
            </a:pPr>
            <a:endParaRPr lang="en-IN" b="1" dirty="0">
              <a:latin typeface="Baskerville Old Fac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66484E-1031-C149-A346-D22218AD38BE}"/>
              </a:ext>
            </a:extLst>
          </p:cNvPr>
          <p:cNvSpPr>
            <a:spLocks noGrp="1"/>
          </p:cNvSpPr>
          <p:nvPr>
            <p:ph type="title"/>
          </p:nvPr>
        </p:nvSpPr>
        <p:spPr/>
        <p:txBody>
          <a:bodyPr>
            <a:normAutofit fontScale="90000"/>
          </a:bodyPr>
          <a:lstStyle/>
          <a:p>
            <a:r>
              <a:rPr lang="en-US" dirty="0">
                <a:latin typeface="Baskerville Old Face" pitchFamily="18" charset="0"/>
              </a:rPr>
              <a:t>Our Mission</a:t>
            </a:r>
            <a:br>
              <a:rPr lang="en-US" dirty="0">
                <a:latin typeface="Baskerville Old Face" pitchFamily="18" charset="0"/>
              </a:rPr>
            </a:br>
            <a:endParaRPr lang="en-US" dirty="0">
              <a:latin typeface="Baskerville Old Face" pitchFamily="18" charset="0"/>
            </a:endParaRPr>
          </a:p>
        </p:txBody>
      </p:sp>
      <p:sp>
        <p:nvSpPr>
          <p:cNvPr id="3" name="Content Placeholder 2">
            <a:extLst>
              <a:ext uri="{FF2B5EF4-FFF2-40B4-BE49-F238E27FC236}">
                <a16:creationId xmlns="" xmlns:a16="http://schemas.microsoft.com/office/drawing/2014/main" id="{5AACB7A3-DCD7-004D-9A77-CBDACCE642A4}"/>
              </a:ext>
            </a:extLst>
          </p:cNvPr>
          <p:cNvSpPr>
            <a:spLocks noGrp="1"/>
          </p:cNvSpPr>
          <p:nvPr>
            <p:ph idx="1"/>
          </p:nvPr>
        </p:nvSpPr>
        <p:spPr/>
        <p:txBody>
          <a:bodyPr/>
          <a:lstStyle/>
          <a:p>
            <a:r>
              <a:rPr lang="en-IN" sz="2400" dirty="0" err="1">
                <a:latin typeface="Baskerville Old Face" pitchFamily="18" charset="0"/>
              </a:rPr>
              <a:t>Sai</a:t>
            </a:r>
            <a:r>
              <a:rPr lang="en-IN" sz="2400" dirty="0">
                <a:latin typeface="Baskerville Old Face" pitchFamily="18" charset="0"/>
              </a:rPr>
              <a:t> </a:t>
            </a:r>
            <a:r>
              <a:rPr lang="en-IN" sz="2400" dirty="0" err="1">
                <a:latin typeface="Baskerville Old Face" pitchFamily="18" charset="0"/>
              </a:rPr>
              <a:t>gokula</a:t>
            </a:r>
            <a:r>
              <a:rPr lang="en-IN" sz="2400" dirty="0">
                <a:latin typeface="Baskerville Old Face" pitchFamily="18" charset="0"/>
              </a:rPr>
              <a:t> stands for Committed to provide a way for better society by supporting the poorest rural and urban through being the preferred social service provider, contributing to the social &amp; environmental prosperity of Karnataka.</a:t>
            </a:r>
          </a:p>
          <a:p>
            <a:endParaRPr lang="en-US" dirty="0"/>
          </a:p>
        </p:txBody>
      </p:sp>
    </p:spTree>
    <p:extLst>
      <p:ext uri="{BB962C8B-B14F-4D97-AF65-F5344CB8AC3E}">
        <p14:creationId xmlns:p14="http://schemas.microsoft.com/office/powerpoint/2010/main" val="136688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A0F84-4294-9E40-BA6E-E98D30802665}"/>
              </a:ext>
            </a:extLst>
          </p:cNvPr>
          <p:cNvSpPr>
            <a:spLocks noGrp="1"/>
          </p:cNvSpPr>
          <p:nvPr>
            <p:ph type="title"/>
          </p:nvPr>
        </p:nvSpPr>
        <p:spPr/>
        <p:txBody>
          <a:bodyPr>
            <a:normAutofit fontScale="90000"/>
          </a:bodyPr>
          <a:lstStyle/>
          <a:p>
            <a:r>
              <a:rPr lang="en-US" dirty="0">
                <a:latin typeface="Baskerville Old Face" pitchFamily="18" charset="0"/>
              </a:rPr>
              <a:t>Our Vision</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17936C3A-36C3-0741-97C8-05465375212B}"/>
              </a:ext>
            </a:extLst>
          </p:cNvPr>
          <p:cNvSpPr>
            <a:spLocks noGrp="1"/>
          </p:cNvSpPr>
          <p:nvPr>
            <p:ph idx="1"/>
          </p:nvPr>
        </p:nvSpPr>
        <p:spPr/>
        <p:txBody>
          <a:bodyPr/>
          <a:lstStyle/>
          <a:p>
            <a:r>
              <a:rPr lang="en-IN" sz="2400" dirty="0" err="1">
                <a:latin typeface="Baskerville Old Face" pitchFamily="18" charset="0"/>
              </a:rPr>
              <a:t>Sai</a:t>
            </a:r>
            <a:r>
              <a:rPr lang="en-IN" sz="2400" dirty="0">
                <a:latin typeface="Baskerville Old Face" pitchFamily="18" charset="0"/>
              </a:rPr>
              <a:t> </a:t>
            </a:r>
            <a:r>
              <a:rPr lang="en-IN" sz="2400" dirty="0" err="1">
                <a:latin typeface="Baskerville Old Face" pitchFamily="18" charset="0"/>
              </a:rPr>
              <a:t>gokula</a:t>
            </a:r>
            <a:r>
              <a:rPr lang="en-IN" sz="2400" dirty="0">
                <a:latin typeface="Baskerville Old Face" pitchFamily="18" charset="0"/>
              </a:rPr>
              <a:t> is decided to the holistic development of the under privileged and marginalized of our society through the expansion of proper utilization of their capabilities. It is facilitating sustainable initiative in the target community, empowering women and child and promoting education and health.</a:t>
            </a:r>
          </a:p>
          <a:p>
            <a:endParaRPr lang="en-US" dirty="0"/>
          </a:p>
        </p:txBody>
      </p:sp>
    </p:spTree>
    <p:extLst>
      <p:ext uri="{BB962C8B-B14F-4D97-AF65-F5344CB8AC3E}">
        <p14:creationId xmlns:p14="http://schemas.microsoft.com/office/powerpoint/2010/main" val="423474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241E34-0064-FF40-BB7C-629BA12F80F1}"/>
              </a:ext>
            </a:extLst>
          </p:cNvPr>
          <p:cNvSpPr>
            <a:spLocks noGrp="1"/>
          </p:cNvSpPr>
          <p:nvPr>
            <p:ph type="title"/>
          </p:nvPr>
        </p:nvSpPr>
        <p:spPr/>
        <p:txBody>
          <a:bodyPr/>
          <a:lstStyle/>
          <a:p>
            <a:r>
              <a:rPr lang="en-US" dirty="0">
                <a:latin typeface="Baskerville Old Face" pitchFamily="18" charset="0"/>
              </a:rPr>
              <a:t>Our Motto</a:t>
            </a:r>
          </a:p>
        </p:txBody>
      </p:sp>
      <p:sp>
        <p:nvSpPr>
          <p:cNvPr id="3" name="Content Placeholder 2">
            <a:extLst>
              <a:ext uri="{FF2B5EF4-FFF2-40B4-BE49-F238E27FC236}">
                <a16:creationId xmlns="" xmlns:a16="http://schemas.microsoft.com/office/drawing/2014/main" id="{208310BC-7C91-F147-A708-71998EA5283E}"/>
              </a:ext>
            </a:extLst>
          </p:cNvPr>
          <p:cNvSpPr>
            <a:spLocks noGrp="1"/>
          </p:cNvSpPr>
          <p:nvPr>
            <p:ph idx="1"/>
          </p:nvPr>
        </p:nvSpPr>
        <p:spPr/>
        <p:txBody>
          <a:bodyPr/>
          <a:lstStyle/>
          <a:p>
            <a:r>
              <a:rPr lang="en-US" sz="2400" dirty="0">
                <a:latin typeface="Baskerville Old Face" pitchFamily="18" charset="0"/>
              </a:rPr>
              <a:t>Our motto is each and every individual is able to do learn what he can if given an opportunity.</a:t>
            </a:r>
          </a:p>
          <a:p>
            <a:r>
              <a:rPr lang="en-US" sz="2400" dirty="0">
                <a:latin typeface="Baskerville Old Face" pitchFamily="18" charset="0"/>
              </a:rPr>
              <a:t>We shall try to give opportunities to the most remote rural community who are underprivileged.</a:t>
            </a:r>
          </a:p>
          <a:p>
            <a:r>
              <a:rPr lang="en-US" sz="2400" dirty="0">
                <a:latin typeface="Baskerville Old Face" pitchFamily="18" charset="0"/>
              </a:rPr>
              <a:t>Women, underprivileged,  youth and children are the people who we think equal learning opportunities should be given to.</a:t>
            </a:r>
          </a:p>
          <a:p>
            <a:endParaRPr lang="en-US" dirty="0"/>
          </a:p>
          <a:p>
            <a:endParaRPr lang="en-US" dirty="0"/>
          </a:p>
        </p:txBody>
      </p:sp>
    </p:spTree>
    <p:extLst>
      <p:ext uri="{BB962C8B-B14F-4D97-AF65-F5344CB8AC3E}">
        <p14:creationId xmlns:p14="http://schemas.microsoft.com/office/powerpoint/2010/main" val="393828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85DA45-9912-CF4C-8D80-145BC0EDB1E9}"/>
              </a:ext>
            </a:extLst>
          </p:cNvPr>
          <p:cNvSpPr>
            <a:spLocks noGrp="1"/>
          </p:cNvSpPr>
          <p:nvPr>
            <p:ph type="title"/>
          </p:nvPr>
        </p:nvSpPr>
        <p:spPr>
          <a:xfrm>
            <a:off x="1066800" y="642594"/>
            <a:ext cx="10058400" cy="857580"/>
          </a:xfrm>
        </p:spPr>
        <p:txBody>
          <a:bodyPr>
            <a:normAutofit fontScale="90000"/>
          </a:bodyPr>
          <a:lstStyle/>
          <a:p>
            <a:r>
              <a:rPr lang="en-US" dirty="0"/>
              <a:t/>
            </a:r>
            <a:br>
              <a:rPr lang="en-US" dirty="0"/>
            </a:br>
            <a:r>
              <a:t> </a:t>
            </a:r>
            <a:r>
              <a:rPr>
                <a:latin typeface="Baskerville Old Face" pitchFamily="18" charset="0"/>
              </a:rPr>
              <a:t>Bank Details </a:t>
            </a:r>
            <a:r>
              <a:rPr lang="en-US" dirty="0">
                <a:latin typeface="Baskerville Old Face" pitchFamily="18" charset="0"/>
              </a:rPr>
              <a:t/>
            </a:r>
            <a:br>
              <a:rPr lang="en-US" dirty="0">
                <a:latin typeface="Baskerville Old Face" pitchFamily="18" charset="0"/>
              </a:rPr>
            </a:br>
            <a:endParaRPr lang="en-US" dirty="0">
              <a:latin typeface="Baskerville Old Face" pitchFamily="18" charset="0"/>
            </a:endParaRPr>
          </a:p>
        </p:txBody>
      </p:sp>
      <p:sp>
        <p:nvSpPr>
          <p:cNvPr id="3" name="Content Placeholder 2">
            <a:extLst>
              <a:ext uri="{FF2B5EF4-FFF2-40B4-BE49-F238E27FC236}">
                <a16:creationId xmlns="" xmlns:a16="http://schemas.microsoft.com/office/drawing/2014/main" id="{27D056A2-C2A6-EA41-A46E-846C26D687BF}"/>
              </a:ext>
            </a:extLst>
          </p:cNvPr>
          <p:cNvSpPr>
            <a:spLocks noGrp="1"/>
          </p:cNvSpPr>
          <p:nvPr>
            <p:ph idx="1"/>
          </p:nvPr>
        </p:nvSpPr>
        <p:spPr>
          <a:xfrm>
            <a:off x="1023902" y="1928802"/>
            <a:ext cx="10058400" cy="3931920"/>
          </a:xfrm>
        </p:spPr>
        <p:txBody>
          <a:bodyPr>
            <a:normAutofit fontScale="92500" lnSpcReduction="20000"/>
          </a:bodyPr>
          <a:lstStyle/>
          <a:p>
            <a:r>
              <a:rPr lang="en-US" dirty="0">
                <a:latin typeface="Baskerville Old Face" pitchFamily="18" charset="0"/>
              </a:rPr>
              <a:t>Trust Account</a:t>
            </a:r>
          </a:p>
          <a:p>
            <a:pPr>
              <a:buNone/>
            </a:pPr>
            <a:r>
              <a:rPr lang="en-US" dirty="0">
                <a:latin typeface="Baskerville Old Face" pitchFamily="18" charset="0"/>
              </a:rPr>
              <a:t>     Bank Name: State Bank Of India, </a:t>
            </a:r>
          </a:p>
          <a:p>
            <a:pPr>
              <a:buNone/>
            </a:pPr>
            <a:r>
              <a:rPr lang="en-US" dirty="0">
                <a:latin typeface="Baskerville Old Face" pitchFamily="18" charset="0"/>
              </a:rPr>
              <a:t>     SME Branch Hoskote, Bangalore Rural (D) - 562114</a:t>
            </a:r>
          </a:p>
          <a:p>
            <a:pPr>
              <a:buNone/>
            </a:pPr>
            <a:r>
              <a:rPr lang="en-US" dirty="0">
                <a:latin typeface="Baskerville Old Face" pitchFamily="18" charset="0"/>
              </a:rPr>
              <a:t>     IFSC Code: SBIN0011293</a:t>
            </a:r>
          </a:p>
          <a:p>
            <a:pPr>
              <a:buNone/>
            </a:pPr>
            <a:r>
              <a:rPr lang="en-US" dirty="0">
                <a:latin typeface="Baskerville Old Face" pitchFamily="18" charset="0"/>
              </a:rPr>
              <a:t>     Account number: 37117428205</a:t>
            </a:r>
          </a:p>
          <a:p>
            <a:pPr>
              <a:buNone/>
            </a:pPr>
            <a:r>
              <a:rPr lang="en-US" dirty="0">
                <a:latin typeface="Baskerville Old Face" pitchFamily="18" charset="0"/>
              </a:rPr>
              <a:t>     MICR Code: 560002138.</a:t>
            </a:r>
          </a:p>
          <a:p>
            <a:pPr>
              <a:buFont typeface="Arial" pitchFamily="34" charset="0"/>
              <a:buChar char="•"/>
            </a:pPr>
            <a:r>
              <a:rPr lang="en-US" dirty="0">
                <a:latin typeface="Baskerville Old Face" pitchFamily="18" charset="0"/>
              </a:rPr>
              <a:t>FCRA Account</a:t>
            </a:r>
          </a:p>
          <a:p>
            <a:pPr>
              <a:buNone/>
            </a:pPr>
            <a:r>
              <a:rPr lang="en-US" dirty="0">
                <a:latin typeface="Baskerville Old Face" pitchFamily="18" charset="0"/>
              </a:rPr>
              <a:t>      Bank Name: State Bank Of India </a:t>
            </a:r>
          </a:p>
          <a:p>
            <a:pPr>
              <a:buNone/>
            </a:pPr>
            <a:r>
              <a:rPr lang="en-US" dirty="0">
                <a:latin typeface="Baskerville Old Face" pitchFamily="18" charset="0"/>
              </a:rPr>
              <a:t>      ADB Branch Hoskote, Bangalore Rural (D) - 562114</a:t>
            </a:r>
          </a:p>
          <a:p>
            <a:pPr>
              <a:buNone/>
            </a:pPr>
            <a:r>
              <a:rPr lang="en-US" dirty="0">
                <a:latin typeface="Baskerville Old Face" pitchFamily="18" charset="0"/>
              </a:rPr>
              <a:t>      IFSC Code: SBIN0001808</a:t>
            </a:r>
          </a:p>
          <a:p>
            <a:pPr>
              <a:buNone/>
            </a:pPr>
            <a:r>
              <a:rPr lang="en-US" dirty="0">
                <a:latin typeface="Baskerville Old Face" pitchFamily="18" charset="0"/>
              </a:rPr>
              <a:t>      Account number: 10699464611</a:t>
            </a:r>
          </a:p>
          <a:p>
            <a:pPr>
              <a:buNone/>
            </a:pPr>
            <a:r>
              <a:rPr lang="en-US" dirty="0">
                <a:latin typeface="Baskerville Old Face" pitchFamily="18" charset="0"/>
              </a:rPr>
              <a:t>      MICR Code: 560002088</a:t>
            </a:r>
          </a:p>
        </p:txBody>
      </p:sp>
    </p:spTree>
    <p:extLst>
      <p:ext uri="{BB962C8B-B14F-4D97-AF65-F5344CB8AC3E}">
        <p14:creationId xmlns:p14="http://schemas.microsoft.com/office/powerpoint/2010/main" val="6176025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1428</Words>
  <Application>Microsoft Office PowerPoint</Application>
  <PresentationFormat>Custom</PresentationFormat>
  <Paragraphs>107</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Savon</vt:lpstr>
      <vt:lpstr> </vt:lpstr>
      <vt:lpstr>About Us</vt:lpstr>
      <vt:lpstr>About our Chairman &amp; Founder</vt:lpstr>
      <vt:lpstr>Glimpse of our Chairman &amp; Founder in our Victory Path  </vt:lpstr>
      <vt:lpstr>Registered office…</vt:lpstr>
      <vt:lpstr>Our Mission </vt:lpstr>
      <vt:lpstr>Our Vision </vt:lpstr>
      <vt:lpstr>Our Motto</vt:lpstr>
      <vt:lpstr>  Bank Details  </vt:lpstr>
      <vt:lpstr>Office Information Cell</vt:lpstr>
      <vt:lpstr>Women Empowerment &amp; Child Care</vt:lpstr>
      <vt:lpstr>Providing Stationary supplies to the needy</vt:lpstr>
      <vt:lpstr>Our Achievements in the Digital World</vt:lpstr>
      <vt:lpstr>PowerPoint Presentation</vt:lpstr>
      <vt:lpstr>Our hands towards women Empowerment </vt:lpstr>
      <vt:lpstr>Our Future Endeavors </vt:lpstr>
      <vt:lpstr>Our Galary </vt:lpstr>
      <vt:lpstr>PowerPoint Presentation</vt:lpstr>
      <vt:lpstr>PowerPoint Presentation</vt:lpstr>
      <vt:lpstr>PowerPoint Presentation</vt:lpstr>
      <vt:lpstr>PowerPoint Presentation</vt:lpstr>
      <vt:lpstr>Achievements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 GOKULA SEVA SAMSTHE®</dc:title>
  <dc:creator>919611120923</dc:creator>
  <cp:lastModifiedBy>BOSS</cp:lastModifiedBy>
  <cp:revision>50</cp:revision>
  <cp:lastPrinted>2020-01-20T10:04:15Z</cp:lastPrinted>
  <dcterms:created xsi:type="dcterms:W3CDTF">2019-08-22T04:10:00Z</dcterms:created>
  <dcterms:modified xsi:type="dcterms:W3CDTF">2020-01-20T10:09:21Z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7f17c0-b23c-493d-99ab-b037779ecd33_Enabled">
    <vt:lpwstr>True</vt:lpwstr>
  </property>
  <property fmtid="{D5CDD505-2E9C-101B-9397-08002B2CF9AE}" pid="3" name="MSIP_Label_a17f17c0-b23c-493d-99ab-b037779ecd33_SiteId">
    <vt:lpwstr>945c199a-83a2-4e80-9f8c-5a91be5752dd</vt:lpwstr>
  </property>
  <property fmtid="{D5CDD505-2E9C-101B-9397-08002B2CF9AE}" pid="4" name="MSIP_Label_a17f17c0-b23c-493d-99ab-b037779ecd33_Owner">
    <vt:lpwstr>pranjit.gogoi@emc.com</vt:lpwstr>
  </property>
  <property fmtid="{D5CDD505-2E9C-101B-9397-08002B2CF9AE}" pid="5" name="MSIP_Label_a17f17c0-b23c-493d-99ab-b037779ecd33_SetDate">
    <vt:lpwstr>2019-09-21T06:16:35.6866400Z</vt:lpwstr>
  </property>
  <property fmtid="{D5CDD505-2E9C-101B-9397-08002B2CF9AE}" pid="6" name="MSIP_Label_a17f17c0-b23c-493d-99ab-b037779ecd33_Name">
    <vt:lpwstr>Customer Communication</vt:lpwstr>
  </property>
  <property fmtid="{D5CDD505-2E9C-101B-9397-08002B2CF9AE}" pid="7" name="MSIP_Label_a17f17c0-b23c-493d-99ab-b037779ecd33_Application">
    <vt:lpwstr>Microsoft Azure Information Protection</vt:lpwstr>
  </property>
  <property fmtid="{D5CDD505-2E9C-101B-9397-08002B2CF9AE}" pid="8" name="MSIP_Label_a17f17c0-b23c-493d-99ab-b037779ecd33_Extended_MSFT_Method">
    <vt:lpwstr>Manual</vt:lpwstr>
  </property>
  <property fmtid="{D5CDD505-2E9C-101B-9397-08002B2CF9AE}" pid="9" name="aiplabel">
    <vt:lpwstr>Customer Communication</vt:lpwstr>
  </property>
</Properties>
</file>